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59"/>
  </p:notesMasterIdLst>
  <p:sldIdLst>
    <p:sldId id="256" r:id="rId2"/>
    <p:sldId id="271" r:id="rId3"/>
    <p:sldId id="269" r:id="rId4"/>
    <p:sldId id="272" r:id="rId5"/>
    <p:sldId id="273" r:id="rId6"/>
    <p:sldId id="274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76" r:id="rId32"/>
    <p:sldId id="304" r:id="rId33"/>
    <p:sldId id="275" r:id="rId34"/>
    <p:sldId id="303" r:id="rId35"/>
    <p:sldId id="302" r:id="rId36"/>
    <p:sldId id="301" r:id="rId37"/>
    <p:sldId id="312" r:id="rId38"/>
    <p:sldId id="270" r:id="rId39"/>
    <p:sldId id="305" r:id="rId40"/>
    <p:sldId id="311" r:id="rId41"/>
    <p:sldId id="310" r:id="rId42"/>
    <p:sldId id="309" r:id="rId43"/>
    <p:sldId id="308" r:id="rId44"/>
    <p:sldId id="307" r:id="rId45"/>
    <p:sldId id="306" r:id="rId46"/>
    <p:sldId id="313" r:id="rId47"/>
    <p:sldId id="314" r:id="rId48"/>
    <p:sldId id="315" r:id="rId49"/>
    <p:sldId id="316" r:id="rId50"/>
    <p:sldId id="317" r:id="rId51"/>
    <p:sldId id="318" r:id="rId52"/>
    <p:sldId id="322" r:id="rId53"/>
    <p:sldId id="324" r:id="rId54"/>
    <p:sldId id="323" r:id="rId55"/>
    <p:sldId id="321" r:id="rId56"/>
    <p:sldId id="320" r:id="rId57"/>
    <p:sldId id="325" r:id="rId58"/>
  </p:sldIdLst>
  <p:sldSz cx="9144000" cy="6858000" type="screen4x3"/>
  <p:notesSz cx="6781800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7" autoAdjust="0"/>
  </p:normalViewPr>
  <p:slideViewPr>
    <p:cSldViewPr>
      <p:cViewPr varScale="1">
        <p:scale>
          <a:sx n="68" d="100"/>
          <a:sy n="68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AFDE10-B057-4073-A551-684EE9F79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9FA1-61FC-4C2F-99AE-03A4A272C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736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6C82-E288-49C4-B5EB-21DF4620BC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C4-FA0E-4A2E-8B42-41721765A1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0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550-47E0-4263-94F7-3085B80921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8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04B-509C-4FDA-BFA2-FD8E98432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20ED-B299-49C9-9799-4EFDD04EC8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01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FEB-8D43-4585-AE1A-394F6C789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3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66A9-F6BB-479A-A37E-939744A90C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98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FA1-5FD4-4939-90B4-629188555E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EE0-439A-4347-9D2E-3C1C8A1706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79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3B2-16C0-41D3-A5F0-BC1FE46CF8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91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5A0B7-BBAE-4C25-96B2-04AD5F132A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council/status/895895814341484544?lang=h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hh8M72AV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atwork/applying-eu-law/infringements-proceedings/infringement_decisions/?typeOfSearch=false&amp;active_only=0&amp;noncom=0&amp;r_dossier=&amp;decision_date_from=&amp;decision_date_to=&amp;EM=HU&amp;title=&amp;submit=Search&amp;lang_code=hu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9q69v1TB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1700" y="2346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800" b="1" dirty="0"/>
              <a:t>Az Európai Unió Intézményrendszere</a:t>
            </a:r>
            <a:endParaRPr lang="hu-HU" sz="4800" dirty="0"/>
          </a:p>
        </p:txBody>
      </p:sp>
      <p:sp>
        <p:nvSpPr>
          <p:cNvPr id="3" name="Téglalap 2"/>
          <p:cNvSpPr/>
          <p:nvPr/>
        </p:nvSpPr>
        <p:spPr>
          <a:xfrm>
            <a:off x="2303494" y="40050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dirty="0">
                <a:latin typeface="+mj-lt"/>
              </a:rPr>
              <a:t>dr.  Mernyei Ákos</a:t>
            </a:r>
          </a:p>
          <a:p>
            <a:pPr algn="ctr"/>
            <a:r>
              <a:rPr lang="hu-HU" sz="2000" dirty="0" err="1">
                <a:latin typeface="+mj-lt"/>
              </a:rPr>
              <a:t>akos.mernyei</a:t>
            </a:r>
            <a:r>
              <a:rPr lang="hu-HU" sz="2000" dirty="0">
                <a:latin typeface="+mj-lt"/>
              </a:rPr>
              <a:t>@</a:t>
            </a:r>
            <a:r>
              <a:rPr lang="hu-HU" sz="2000" dirty="0" err="1">
                <a:latin typeface="+mj-lt"/>
              </a:rPr>
              <a:t>me.gov.hu</a:t>
            </a:r>
            <a:endParaRPr lang="hu-H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5245" y="1462699"/>
            <a:ext cx="30406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r>
              <a:rPr lang="hu-HU" sz="1500" b="1" dirty="0">
                <a:latin typeface="+mj-lt"/>
              </a:rPr>
              <a:t>EPP - Európai Néppárt (Kereszténydemokraták) </a:t>
            </a:r>
            <a:endParaRPr lang="hu-HU" sz="1500" b="1" dirty="0" smtClean="0">
              <a:latin typeface="+mj-lt"/>
            </a:endParaRPr>
          </a:p>
          <a:p>
            <a:pPr marL="266700"/>
            <a:endParaRPr lang="hu-HU" sz="1500" b="1" dirty="0" smtClean="0">
              <a:latin typeface="+mj-lt"/>
            </a:endParaRPr>
          </a:p>
          <a:p>
            <a:pPr marL="266700"/>
            <a:r>
              <a:rPr lang="hu-HU" sz="1500" b="1" dirty="0" smtClean="0">
                <a:latin typeface="+mj-lt"/>
              </a:rPr>
              <a:t>S&amp;D </a:t>
            </a:r>
            <a:r>
              <a:rPr lang="hu-HU" sz="1500" b="1" dirty="0">
                <a:latin typeface="+mj-lt"/>
              </a:rPr>
              <a:t>- Szocialisták és Demokraták Progresszív </a:t>
            </a:r>
            <a:r>
              <a:rPr lang="hu-HU" sz="1500" b="1" dirty="0" smtClean="0">
                <a:latin typeface="+mj-lt"/>
              </a:rPr>
              <a:t>Szövetsége</a:t>
            </a:r>
          </a:p>
          <a:p>
            <a:pPr marL="266700"/>
            <a:endParaRPr lang="hu-HU" sz="1500" b="1" dirty="0" smtClean="0">
              <a:latin typeface="+mj-lt"/>
            </a:endParaRPr>
          </a:p>
          <a:p>
            <a:pPr marL="266700"/>
            <a:r>
              <a:rPr lang="hu-HU" sz="1500" b="1" dirty="0" err="1" smtClean="0">
                <a:latin typeface="+mj-lt"/>
              </a:rPr>
              <a:t>Renew</a:t>
            </a:r>
            <a:r>
              <a:rPr lang="hu-HU" sz="1500" b="1" dirty="0" smtClean="0">
                <a:latin typeface="+mj-lt"/>
              </a:rPr>
              <a:t> </a:t>
            </a:r>
            <a:r>
              <a:rPr lang="hu-HU" sz="1500" b="1" dirty="0">
                <a:latin typeface="+mj-lt"/>
              </a:rPr>
              <a:t>Europe (RE) - Újítsuk meg Európát . </a:t>
            </a:r>
            <a:endParaRPr lang="hu-HU" sz="1500" b="1" dirty="0" smtClean="0">
              <a:latin typeface="+mj-lt"/>
            </a:endParaRPr>
          </a:p>
          <a:p>
            <a:pPr marL="266700"/>
            <a:endParaRPr lang="hu-HU" sz="1500" b="1" dirty="0" smtClean="0">
              <a:latin typeface="+mj-lt"/>
            </a:endParaRPr>
          </a:p>
          <a:p>
            <a:pPr marL="266700"/>
            <a:r>
              <a:rPr lang="hu-HU" sz="1500" b="1" dirty="0" err="1" smtClean="0">
                <a:latin typeface="+mj-lt"/>
              </a:rPr>
              <a:t>Greens</a:t>
            </a:r>
            <a:r>
              <a:rPr lang="hu-HU" sz="1500" b="1" dirty="0" smtClean="0">
                <a:latin typeface="+mj-lt"/>
              </a:rPr>
              <a:t>/EFA </a:t>
            </a:r>
            <a:r>
              <a:rPr lang="hu-HU" sz="1500" b="1" dirty="0">
                <a:latin typeface="+mj-lt"/>
              </a:rPr>
              <a:t>- Zöldek/Európai Szabad Szövetség </a:t>
            </a:r>
            <a:endParaRPr lang="hu-HU" sz="1500" b="1" dirty="0" smtClean="0">
              <a:latin typeface="+mj-lt"/>
            </a:endParaRPr>
          </a:p>
          <a:p>
            <a:pPr marL="266700"/>
            <a:endParaRPr lang="hu-HU" sz="1500" b="1" dirty="0">
              <a:latin typeface="+mj-lt"/>
            </a:endParaRPr>
          </a:p>
          <a:p>
            <a:pPr marL="266700"/>
            <a:r>
              <a:rPr lang="hu-HU" sz="1500" b="1" dirty="0" smtClean="0">
                <a:latin typeface="+mj-lt"/>
              </a:rPr>
              <a:t>ID </a:t>
            </a:r>
            <a:r>
              <a:rPr lang="hu-HU" sz="1500" b="1" dirty="0">
                <a:latin typeface="+mj-lt"/>
              </a:rPr>
              <a:t>- Identitás és Demokrácia </a:t>
            </a:r>
          </a:p>
          <a:p>
            <a:pPr marL="266700"/>
            <a:endParaRPr lang="hu-HU" sz="1500" b="1" dirty="0" smtClean="0">
              <a:latin typeface="+mj-lt"/>
            </a:endParaRPr>
          </a:p>
          <a:p>
            <a:pPr marL="266700"/>
            <a:r>
              <a:rPr lang="hu-HU" sz="1500" b="1" dirty="0" smtClean="0">
                <a:latin typeface="+mj-lt"/>
              </a:rPr>
              <a:t>ECR </a:t>
            </a:r>
            <a:r>
              <a:rPr lang="hu-HU" sz="1500" b="1" dirty="0">
                <a:latin typeface="+mj-lt"/>
              </a:rPr>
              <a:t>- Európai Konzervatívok és Reformerek </a:t>
            </a:r>
          </a:p>
          <a:p>
            <a:pPr marL="266700"/>
            <a:endParaRPr lang="hu-HU" sz="1500" b="1" dirty="0" smtClean="0">
              <a:latin typeface="+mj-lt"/>
            </a:endParaRPr>
          </a:p>
          <a:p>
            <a:pPr marL="266700"/>
            <a:r>
              <a:rPr lang="hu-HU" sz="1500" b="1" dirty="0" smtClean="0">
                <a:latin typeface="+mj-lt"/>
              </a:rPr>
              <a:t>GUE/NGL </a:t>
            </a:r>
            <a:r>
              <a:rPr lang="hu-HU" sz="1500" b="1" dirty="0">
                <a:latin typeface="+mj-lt"/>
              </a:rPr>
              <a:t>- Egységes Európai Baloldal/Északi Zöld Baloldal </a:t>
            </a:r>
            <a:endParaRPr lang="hu-HU" sz="1500" b="1" dirty="0" smtClean="0">
              <a:latin typeface="+mj-lt"/>
            </a:endParaRPr>
          </a:p>
          <a:p>
            <a:pPr marL="266700"/>
            <a:endParaRPr lang="hu-HU" sz="1500" b="1" dirty="0">
              <a:latin typeface="+mj-lt"/>
            </a:endParaRPr>
          </a:p>
          <a:p>
            <a:pPr marL="266700"/>
            <a:r>
              <a:rPr lang="hu-HU" sz="1500" b="1" dirty="0">
                <a:latin typeface="+mj-lt"/>
              </a:rPr>
              <a:t>F</a:t>
            </a:r>
            <a:r>
              <a:rPr lang="hu-HU" sz="1500" b="1" dirty="0" smtClean="0">
                <a:latin typeface="+mj-lt"/>
              </a:rPr>
              <a:t>üggetlenek</a:t>
            </a:r>
            <a:endParaRPr lang="hu-HU" sz="1500" b="1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017478" y="4561601"/>
            <a:ext cx="2432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https://</a:t>
            </a:r>
            <a:r>
              <a:rPr lang="hu-HU" sz="1000" dirty="0" smtClean="0"/>
              <a:t>www.europarl.europa.eu</a:t>
            </a:r>
            <a:endParaRPr lang="hu-HU" sz="10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53026"/>
          <a:stretch/>
        </p:blipFill>
        <p:spPr>
          <a:xfrm>
            <a:off x="3017478" y="1988840"/>
            <a:ext cx="5890568" cy="256771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11760" y="47667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+mj-lt"/>
              </a:rPr>
              <a:t>Európai Parlament 2019-2024</a:t>
            </a:r>
            <a:endParaRPr lang="hu-H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772400" cy="836712"/>
          </a:xfrm>
        </p:spPr>
        <p:txBody>
          <a:bodyPr/>
          <a:lstStyle/>
          <a:p>
            <a:r>
              <a:rPr lang="hu-HU" sz="3600" dirty="0"/>
              <a:t>EP-képviselők aránya nemek szerint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" b="13010"/>
          <a:stretch/>
        </p:blipFill>
        <p:spPr>
          <a:xfrm>
            <a:off x="56847" y="1287681"/>
            <a:ext cx="4227121" cy="55016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 b="17262"/>
          <a:stretch/>
        </p:blipFill>
        <p:spPr>
          <a:xfrm>
            <a:off x="4427984" y="1772816"/>
            <a:ext cx="4586983" cy="417127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428129" y="5963687"/>
            <a:ext cx="1991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https://</a:t>
            </a:r>
            <a:r>
              <a:rPr lang="hu-HU" sz="1000" dirty="0" smtClean="0"/>
              <a:t>europarl.europa.eu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772400" cy="1080119"/>
          </a:xfrm>
        </p:spPr>
        <p:txBody>
          <a:bodyPr/>
          <a:lstStyle/>
          <a:p>
            <a:r>
              <a:rPr lang="hu-HU" sz="3600" dirty="0"/>
              <a:t>Mi a Európai Parlament feladatai és hatáskörei</a:t>
            </a:r>
            <a:r>
              <a:rPr lang="hu-HU" sz="3600" dirty="0" smtClean="0"/>
              <a:t>?</a:t>
            </a:r>
            <a:r>
              <a:rPr lang="hu-HU" b="1" dirty="0"/>
              <a:t/>
            </a:r>
            <a:br>
              <a:rPr lang="hu-HU" b="1" dirty="0"/>
            </a:br>
            <a:endParaRPr lang="en-US" b="1" dirty="0"/>
          </a:p>
        </p:txBody>
      </p:sp>
      <p:sp>
        <p:nvSpPr>
          <p:cNvPr id="4" name="Téglalap 3"/>
          <p:cNvSpPr/>
          <p:nvPr/>
        </p:nvSpPr>
        <p:spPr>
          <a:xfrm>
            <a:off x="511097" y="1556792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300" dirty="0">
                <a:latin typeface="+mj-lt"/>
              </a:rPr>
              <a:t>Az </a:t>
            </a:r>
            <a:r>
              <a:rPr lang="hu-HU" sz="2300" dirty="0" smtClean="0">
                <a:latin typeface="+mj-lt"/>
              </a:rPr>
              <a:t>Európai Parlament  </a:t>
            </a:r>
            <a:r>
              <a:rPr lang="hu-HU" sz="2300" dirty="0">
                <a:latin typeface="+mj-lt"/>
              </a:rPr>
              <a:t>főszabály szerint </a:t>
            </a:r>
            <a:r>
              <a:rPr lang="hu-HU" sz="2300" b="1" dirty="0">
                <a:latin typeface="+mj-lt"/>
              </a:rPr>
              <a:t>nem rendelkezik jogi aktus kezdeményezési joggal</a:t>
            </a:r>
            <a:r>
              <a:rPr lang="hu-HU" sz="2300" dirty="0">
                <a:latin typeface="+mj-lt"/>
              </a:rPr>
              <a:t>. </a:t>
            </a:r>
            <a:endParaRPr lang="hu-HU" sz="2300" dirty="0" smtClean="0">
              <a:latin typeface="+mj-lt"/>
            </a:endParaRPr>
          </a:p>
          <a:p>
            <a:pPr algn="just"/>
            <a:endParaRPr lang="hu-HU" sz="2300" dirty="0" smtClean="0">
              <a:latin typeface="+mj-lt"/>
            </a:endParaRPr>
          </a:p>
          <a:p>
            <a:pPr algn="just"/>
            <a:r>
              <a:rPr lang="hu-HU" sz="2300" b="1" dirty="0" smtClean="0">
                <a:latin typeface="+mj-lt"/>
              </a:rPr>
              <a:t>Ez </a:t>
            </a:r>
            <a:r>
              <a:rPr lang="hu-HU" sz="2300" b="1" dirty="0">
                <a:latin typeface="+mj-lt"/>
              </a:rPr>
              <a:t>alól kivétel </a:t>
            </a:r>
            <a:r>
              <a:rPr lang="hu-HU" sz="2300" dirty="0">
                <a:latin typeface="+mj-lt"/>
              </a:rPr>
              <a:t>a </a:t>
            </a:r>
            <a:r>
              <a:rPr lang="hu-HU" sz="2300" b="1" dirty="0">
                <a:latin typeface="+mj-lt"/>
              </a:rPr>
              <a:t>Parlament összetételének </a:t>
            </a:r>
            <a:r>
              <a:rPr lang="hu-HU" sz="2300" b="1" dirty="0" smtClean="0">
                <a:latin typeface="+mj-lt"/>
              </a:rPr>
              <a:t>meghatározása</a:t>
            </a:r>
            <a:r>
              <a:rPr lang="hu-HU" sz="2300" dirty="0" smtClean="0">
                <a:latin typeface="+mj-lt"/>
              </a:rPr>
              <a:t>, a tagok </a:t>
            </a:r>
            <a:r>
              <a:rPr lang="hu-HU" sz="2300" b="1" dirty="0" smtClean="0">
                <a:latin typeface="+mj-lt"/>
              </a:rPr>
              <a:t>feladatainak ellátására </a:t>
            </a:r>
            <a:r>
              <a:rPr lang="hu-HU" sz="2300" dirty="0" smtClean="0">
                <a:latin typeface="+mj-lt"/>
              </a:rPr>
              <a:t>vonatkozó</a:t>
            </a:r>
            <a:r>
              <a:rPr lang="hu-HU" sz="2300" b="1" dirty="0" smtClean="0">
                <a:latin typeface="+mj-lt"/>
              </a:rPr>
              <a:t> szabályok és általános feltételek</a:t>
            </a:r>
            <a:r>
              <a:rPr lang="hu-HU" sz="2300" dirty="0" smtClean="0">
                <a:latin typeface="+mj-lt"/>
              </a:rPr>
              <a:t> meghatározása, valamint </a:t>
            </a:r>
            <a:r>
              <a:rPr lang="hu-HU" sz="2300" b="1" dirty="0" smtClean="0">
                <a:latin typeface="+mj-lt"/>
              </a:rPr>
              <a:t>tagjainak megválasztásához</a:t>
            </a:r>
            <a:r>
              <a:rPr lang="hu-HU" sz="2300" dirty="0" smtClean="0">
                <a:latin typeface="+mj-lt"/>
              </a:rPr>
              <a:t> szükséges intézkedések.</a:t>
            </a:r>
          </a:p>
          <a:p>
            <a:pPr algn="just"/>
            <a:endParaRPr lang="hu-HU" sz="2300" dirty="0" smtClean="0">
              <a:latin typeface="+mj-lt"/>
            </a:endParaRPr>
          </a:p>
          <a:p>
            <a:pPr algn="just"/>
            <a:r>
              <a:rPr lang="hu-HU" sz="2300" dirty="0" smtClean="0">
                <a:latin typeface="+mj-lt"/>
              </a:rPr>
              <a:t>Ha </a:t>
            </a:r>
            <a:r>
              <a:rPr lang="hu-HU" sz="2300" dirty="0">
                <a:latin typeface="+mj-lt"/>
              </a:rPr>
              <a:t>az Európai Bizottság rendelet- vagy irányelvjavaslatot készít, azt </a:t>
            </a:r>
            <a:r>
              <a:rPr lang="hu-HU" sz="2300" b="1" dirty="0">
                <a:latin typeface="+mj-lt"/>
              </a:rPr>
              <a:t>a Parlamentnek és a Tanácsnak is jóvá kell hagynia, hogy jogerőre emelkedjék</a:t>
            </a:r>
            <a:r>
              <a:rPr lang="hu-HU" sz="2300" dirty="0">
                <a:latin typeface="+mj-lt"/>
              </a:rPr>
              <a:t>. </a:t>
            </a:r>
            <a:endParaRPr lang="hu-HU" sz="2300" dirty="0" smtClean="0">
              <a:latin typeface="+mj-lt"/>
            </a:endParaRPr>
          </a:p>
          <a:p>
            <a:pPr algn="just"/>
            <a:endParaRPr lang="hu-HU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470025"/>
          </a:xfrm>
        </p:spPr>
        <p:txBody>
          <a:bodyPr/>
          <a:lstStyle/>
          <a:p>
            <a:r>
              <a:rPr lang="hu-HU" sz="3600" dirty="0"/>
              <a:t>Mi a Európai Parlament feladatai és hatáskörei?</a:t>
            </a:r>
            <a:endParaRPr lang="en-US" sz="3600" dirty="0"/>
          </a:p>
        </p:txBody>
      </p:sp>
      <p:sp>
        <p:nvSpPr>
          <p:cNvPr id="5" name="Téglalap 4"/>
          <p:cNvSpPr/>
          <p:nvPr/>
        </p:nvSpPr>
        <p:spPr>
          <a:xfrm>
            <a:off x="460430" y="170080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+mj-lt"/>
              </a:rPr>
              <a:t>Alkotmányos jellegű, valamint ratifikálási </a:t>
            </a:r>
            <a:r>
              <a:rPr lang="hu-HU" sz="2400" b="1" dirty="0" smtClean="0">
                <a:latin typeface="+mj-lt"/>
              </a:rPr>
              <a:t>hatáskörök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Az </a:t>
            </a:r>
            <a:r>
              <a:rPr lang="hu-HU" sz="2400" b="1" dirty="0">
                <a:latin typeface="+mj-lt"/>
              </a:rPr>
              <a:t>Egységes Európai Okmány hatálybalépése óta</a:t>
            </a:r>
            <a:r>
              <a:rPr lang="hu-HU" sz="2400" dirty="0">
                <a:latin typeface="+mj-lt"/>
              </a:rPr>
              <a:t> az új tagállamok csatlakozásának megállapításáról szóló valamennyi </a:t>
            </a:r>
            <a:r>
              <a:rPr lang="hu-HU" sz="2400" b="1" dirty="0">
                <a:latin typeface="+mj-lt"/>
              </a:rPr>
              <a:t>szerződés és csatlakozási szerződés </a:t>
            </a:r>
            <a:r>
              <a:rPr lang="hu-HU" sz="2400" dirty="0">
                <a:latin typeface="+mj-lt"/>
              </a:rPr>
              <a:t>megkötésének feltétele a </a:t>
            </a:r>
            <a:r>
              <a:rPr lang="hu-HU" sz="2400" b="1" dirty="0">
                <a:latin typeface="+mj-lt"/>
              </a:rPr>
              <a:t>Parlament jóváhagyása</a:t>
            </a:r>
            <a:r>
              <a:rPr lang="hu-HU" sz="24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400" dirty="0">
              <a:latin typeface="+mj-lt"/>
            </a:endParaRPr>
          </a:p>
          <a:p>
            <a:pPr algn="just"/>
            <a:r>
              <a:rPr lang="hu-HU" sz="2400" b="1" dirty="0" smtClean="0">
                <a:latin typeface="+mj-lt"/>
              </a:rPr>
              <a:t>Költségvetési hatáskör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Résztvevője a költségvetési folyamatnak az </a:t>
            </a:r>
            <a:r>
              <a:rPr lang="hu-HU" sz="2400" b="1" dirty="0">
                <a:latin typeface="+mj-lt"/>
              </a:rPr>
              <a:t>előkészítési szakasztól </a:t>
            </a:r>
            <a:r>
              <a:rPr lang="hu-HU" sz="2400" b="1" dirty="0" smtClean="0">
                <a:latin typeface="+mj-lt"/>
              </a:rPr>
              <a:t>kezdve</a:t>
            </a:r>
            <a:r>
              <a:rPr lang="hu-HU" sz="2400" dirty="0">
                <a:latin typeface="+mj-lt"/>
              </a:rPr>
              <a:t>.</a:t>
            </a:r>
            <a:r>
              <a:rPr lang="hu-HU" sz="2400" dirty="0" smtClean="0">
                <a:latin typeface="+mj-lt"/>
              </a:rPr>
              <a:t> </a:t>
            </a:r>
            <a:r>
              <a:rPr lang="hu-HU" sz="2400" b="1" dirty="0" smtClean="0">
                <a:latin typeface="+mj-lt"/>
              </a:rPr>
              <a:t>Elfogadja </a:t>
            </a:r>
            <a:r>
              <a:rPr lang="hu-HU" sz="2400" b="1" dirty="0">
                <a:latin typeface="+mj-lt"/>
              </a:rPr>
              <a:t>a költségvetést</a:t>
            </a:r>
            <a:r>
              <a:rPr lang="hu-HU" sz="2400" dirty="0">
                <a:latin typeface="+mj-lt"/>
              </a:rPr>
              <a:t>, </a:t>
            </a:r>
            <a:r>
              <a:rPr lang="hu-HU" sz="2400" b="1" dirty="0" smtClean="0">
                <a:latin typeface="+mj-lt"/>
              </a:rPr>
              <a:t>ellenőrzi a végrehajtását</a:t>
            </a:r>
            <a:r>
              <a:rPr lang="hu-HU" sz="2400" dirty="0" smtClean="0">
                <a:latin typeface="+mj-lt"/>
              </a:rPr>
              <a:t>, valamint </a:t>
            </a:r>
            <a:r>
              <a:rPr lang="hu-HU" sz="2400" b="1" dirty="0">
                <a:latin typeface="+mj-lt"/>
              </a:rPr>
              <a:t>mentesítést ad a költségvetés végrehajtása </a:t>
            </a:r>
            <a:r>
              <a:rPr lang="hu-HU" sz="2400" b="1" dirty="0" smtClean="0">
                <a:latin typeface="+mj-lt"/>
              </a:rPr>
              <a:t>tekintetében.</a:t>
            </a:r>
            <a:endParaRPr lang="hu-HU" sz="2400" b="1" dirty="0">
              <a:latin typeface="+mj-lt"/>
            </a:endParaRPr>
          </a:p>
          <a:p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470025"/>
          </a:xfrm>
        </p:spPr>
        <p:txBody>
          <a:bodyPr/>
          <a:lstStyle/>
          <a:p>
            <a:r>
              <a:rPr lang="hu-HU" sz="3600" dirty="0"/>
              <a:t>Részvétel a jogalkotási folyamatban</a:t>
            </a:r>
            <a:endParaRPr lang="en-US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" y="1484784"/>
            <a:ext cx="893933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+mj-lt"/>
              </a:rPr>
              <a:t>A </a:t>
            </a:r>
            <a:r>
              <a:rPr lang="hu-HU" sz="2500" b="1" dirty="0">
                <a:latin typeface="+mj-lt"/>
              </a:rPr>
              <a:t>Parlament</a:t>
            </a:r>
            <a:r>
              <a:rPr lang="hu-HU" sz="2500" dirty="0">
                <a:latin typeface="+mj-lt"/>
              </a:rPr>
              <a:t> az egyes uniós jogszabályok számára megállapított </a:t>
            </a:r>
            <a:r>
              <a:rPr lang="hu-HU" sz="2500" b="1" dirty="0">
                <a:latin typeface="+mj-lt"/>
              </a:rPr>
              <a:t>jogalaptól függően különböző mértékben vesz részt azok elfogadásában</a:t>
            </a:r>
            <a:r>
              <a:rPr lang="hu-HU" sz="2500" dirty="0">
                <a:latin typeface="+mj-lt"/>
              </a:rPr>
              <a:t>. </a:t>
            </a:r>
            <a:endParaRPr lang="hu-HU" sz="25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+mj-lt"/>
              </a:rPr>
              <a:t>Az </a:t>
            </a:r>
            <a:r>
              <a:rPr lang="hu-HU" sz="2500" b="1" dirty="0" smtClean="0">
                <a:latin typeface="+mj-lt"/>
              </a:rPr>
              <a:t>Európai Parlament </a:t>
            </a:r>
            <a:r>
              <a:rPr lang="hu-HU" sz="2500" b="1" dirty="0">
                <a:latin typeface="+mj-lt"/>
              </a:rPr>
              <a:t>módosíthatja vagy elutasíthatja a jogszabályokat</a:t>
            </a:r>
            <a:r>
              <a:rPr lang="hu-HU" sz="2500" dirty="0">
                <a:latin typeface="+mj-lt"/>
              </a:rPr>
              <a:t> a kodifikációs eljárás alá tartozó területeken, amelyek az </a:t>
            </a:r>
            <a:r>
              <a:rPr lang="hu-HU" sz="2500" b="1" dirty="0">
                <a:latin typeface="+mj-lt"/>
              </a:rPr>
              <a:t>uniós törvényhozás háromnegyedére terjednek ki</a:t>
            </a:r>
            <a:r>
              <a:rPr lang="hu-HU" sz="2500" dirty="0" smtClean="0">
                <a:latin typeface="+mj-lt"/>
              </a:rPr>
              <a:t>.</a:t>
            </a:r>
          </a:p>
          <a:p>
            <a:pPr marL="271463" algn="just"/>
            <a:endParaRPr lang="hu-HU" sz="2500" dirty="0" smtClean="0">
              <a:latin typeface="+mj-lt"/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+mj-lt"/>
              </a:rPr>
              <a:t>A </a:t>
            </a:r>
            <a:r>
              <a:rPr lang="hu-HU" sz="2500" dirty="0">
                <a:latin typeface="+mj-lt"/>
              </a:rPr>
              <a:t>fennmaradó területeken </a:t>
            </a:r>
            <a:r>
              <a:rPr lang="hu-HU" sz="2500" b="1" dirty="0">
                <a:latin typeface="+mj-lt"/>
              </a:rPr>
              <a:t>egyetértési vagy tanácskozási joga van</a:t>
            </a:r>
            <a:r>
              <a:rPr lang="hu-HU" sz="2500" dirty="0">
                <a:latin typeface="+mj-lt"/>
              </a:rPr>
              <a:t>. Az előbbi azt jelenti, hogy </a:t>
            </a:r>
            <a:r>
              <a:rPr lang="hu-HU" sz="2500" b="1" dirty="0">
                <a:latin typeface="+mj-lt"/>
              </a:rPr>
              <a:t>megvétózhatja az előterjesztést</a:t>
            </a:r>
            <a:r>
              <a:rPr lang="hu-HU" sz="2500" dirty="0">
                <a:latin typeface="+mj-lt"/>
              </a:rPr>
              <a:t>, de nem módosíthatja, az utóbbi pedig azt, hogy </a:t>
            </a:r>
            <a:r>
              <a:rPr lang="hu-HU" sz="2500" b="1" dirty="0">
                <a:latin typeface="+mj-lt"/>
              </a:rPr>
              <a:t>véleményt nyilváníthat</a:t>
            </a:r>
            <a:r>
              <a:rPr lang="hu-HU" sz="2500" dirty="0">
                <a:latin typeface="+mj-lt"/>
              </a:rPr>
              <a:t>. </a:t>
            </a:r>
            <a:endParaRPr lang="hu-HU" sz="2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772400" cy="1470025"/>
          </a:xfrm>
        </p:spPr>
        <p:txBody>
          <a:bodyPr/>
          <a:lstStyle/>
          <a:p>
            <a:r>
              <a:rPr lang="hu-HU" sz="3600" dirty="0"/>
              <a:t>A végrehajtó hatalom feletti ellenőrzés</a:t>
            </a:r>
            <a:endParaRPr lang="en-US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3" y="1484784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+mj-lt"/>
              </a:rPr>
              <a:t>A </a:t>
            </a:r>
            <a:r>
              <a:rPr lang="hu-HU" sz="2200" b="1" dirty="0">
                <a:latin typeface="+mj-lt"/>
              </a:rPr>
              <a:t>Bizottság </a:t>
            </a:r>
            <a:r>
              <a:rPr lang="hu-HU" sz="2200" b="1" dirty="0" smtClean="0">
                <a:latin typeface="+mj-lt"/>
              </a:rPr>
              <a:t>beiktatása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A Parlament először 1981-ben hagyta jóvá informálisan a </a:t>
            </a:r>
            <a:r>
              <a:rPr lang="hu-HU" sz="2200" b="1" dirty="0">
                <a:latin typeface="+mj-lt"/>
              </a:rPr>
              <a:t>Bizottság </a:t>
            </a:r>
            <a:r>
              <a:rPr lang="hu-HU" sz="2200" b="1" dirty="0" smtClean="0">
                <a:latin typeface="+mj-lt"/>
              </a:rPr>
              <a:t>beiktatását</a:t>
            </a:r>
            <a:r>
              <a:rPr lang="hu-HU" sz="2200" dirty="0" smtClean="0">
                <a:latin typeface="+mj-lt"/>
              </a:rPr>
              <a:t>. </a:t>
            </a:r>
            <a:r>
              <a:rPr lang="hu-HU" sz="2200" b="1" dirty="0">
                <a:latin typeface="+mj-lt"/>
              </a:rPr>
              <a:t>Jóváhagyása </a:t>
            </a:r>
            <a:r>
              <a:rPr lang="hu-HU" sz="2200" dirty="0">
                <a:latin typeface="+mj-lt"/>
              </a:rPr>
              <a:t>azonban csak a Maastrichti </a:t>
            </a:r>
            <a:r>
              <a:rPr lang="hu-HU" sz="2200" dirty="0" smtClean="0">
                <a:latin typeface="+mj-lt"/>
              </a:rPr>
              <a:t>Szerződéssel vált </a:t>
            </a:r>
            <a:r>
              <a:rPr lang="hu-HU" sz="2200" dirty="0">
                <a:latin typeface="+mj-lt"/>
              </a:rPr>
              <a:t>kötelezővé, amely szerint a </a:t>
            </a:r>
            <a:r>
              <a:rPr lang="hu-HU" sz="2200" b="1" dirty="0">
                <a:latin typeface="+mj-lt"/>
              </a:rPr>
              <a:t>Parlament jóváhagyása szükséges azt megelőzően, hogy a tagállamok kineveznék a Bizottság mint testületi szerv elnökét és </a:t>
            </a:r>
            <a:r>
              <a:rPr lang="hu-HU" sz="2200" b="1" dirty="0" smtClean="0">
                <a:latin typeface="+mj-lt"/>
              </a:rPr>
              <a:t>tagjait</a:t>
            </a:r>
            <a:r>
              <a:rPr lang="hu-HU" sz="2200" dirty="0" smtClean="0">
                <a:latin typeface="+mj-lt"/>
              </a:rPr>
              <a:t>.</a:t>
            </a:r>
            <a:r>
              <a:rPr lang="hu-HU" sz="2200" dirty="0">
                <a:latin typeface="+mj-lt"/>
              </a:rPr>
              <a:t> </a:t>
            </a:r>
            <a:endParaRPr lang="hu-HU" sz="2200" dirty="0" smtClean="0">
              <a:latin typeface="+mj-lt"/>
            </a:endParaRPr>
          </a:p>
          <a:p>
            <a:pPr algn="just"/>
            <a:r>
              <a:rPr lang="hu-HU" sz="2200" b="1" dirty="0">
                <a:latin typeface="+mj-lt"/>
              </a:rPr>
              <a:t>Bizalmatlansági indítvány</a:t>
            </a:r>
            <a:endParaRPr lang="hu-HU" sz="2200" b="1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Az ilyen indítványhoz a leadott szavazatoknak a parlamenti tagok többségét képviselő </a:t>
            </a:r>
            <a:r>
              <a:rPr lang="hu-HU" sz="2200" b="1" dirty="0">
                <a:latin typeface="+mj-lt"/>
              </a:rPr>
              <a:t>kétharmados többsége szükséges</a:t>
            </a:r>
            <a:r>
              <a:rPr lang="hu-HU" sz="2200" dirty="0">
                <a:latin typeface="+mj-lt"/>
              </a:rPr>
              <a:t>. A </a:t>
            </a:r>
            <a:r>
              <a:rPr lang="hu-HU" sz="2200" b="1" dirty="0">
                <a:latin typeface="+mj-lt"/>
              </a:rPr>
              <a:t>bizalmatlansági indítványra vonatkozó sikeres </a:t>
            </a:r>
            <a:r>
              <a:rPr lang="hu-HU" sz="2200" dirty="0">
                <a:latin typeface="+mj-lt"/>
              </a:rPr>
              <a:t>szavazás esetén </a:t>
            </a:r>
            <a:r>
              <a:rPr lang="hu-HU" sz="2200" b="1" dirty="0">
                <a:latin typeface="+mj-lt"/>
              </a:rPr>
              <a:t>a Bizottság tagjainak testületileg le kell </a:t>
            </a:r>
            <a:r>
              <a:rPr lang="hu-HU" sz="2200" b="1" dirty="0" smtClean="0">
                <a:latin typeface="+mj-lt"/>
              </a:rPr>
              <a:t>mondaniuk. </a:t>
            </a:r>
            <a:r>
              <a:rPr lang="hu-HU" sz="2200" dirty="0">
                <a:latin typeface="+mj-lt"/>
              </a:rPr>
              <a:t>A Parlament </a:t>
            </a:r>
            <a:r>
              <a:rPr lang="hu-HU" sz="2200" b="1" dirty="0">
                <a:latin typeface="+mj-lt"/>
              </a:rPr>
              <a:t>ez idáig számos alkalommal</a:t>
            </a:r>
            <a:r>
              <a:rPr lang="hu-HU" sz="2200" dirty="0">
                <a:latin typeface="+mj-lt"/>
              </a:rPr>
              <a:t>, </a:t>
            </a:r>
            <a:r>
              <a:rPr lang="hu-HU" sz="2200" dirty="0" smtClean="0">
                <a:latin typeface="+mj-lt"/>
              </a:rPr>
              <a:t>de </a:t>
            </a:r>
            <a:r>
              <a:rPr lang="hu-HU" sz="2200" b="1" dirty="0">
                <a:latin typeface="+mj-lt"/>
              </a:rPr>
              <a:t>sikertelenül próbálkozott</a:t>
            </a:r>
            <a:r>
              <a:rPr lang="hu-HU" sz="2200" dirty="0">
                <a:latin typeface="+mj-lt"/>
              </a:rPr>
              <a:t>, hogy a szerződés, illetve annak elődeinek vonatkozó rendelkezései segítségével elmozdítsa a biztosok testületét.</a:t>
            </a:r>
            <a:endParaRPr lang="hu-HU" sz="2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24626"/>
            <a:ext cx="7772400" cy="1470025"/>
          </a:xfrm>
        </p:spPr>
        <p:txBody>
          <a:bodyPr/>
          <a:lstStyle/>
          <a:p>
            <a:r>
              <a:rPr lang="hu-HU" sz="3600" dirty="0"/>
              <a:t>A végrehajtó hatalom feletti ellenőrzés</a:t>
            </a:r>
            <a:endParaRPr lang="en-US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693" y="1484784"/>
            <a:ext cx="900180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Parlamenti </a:t>
            </a:r>
            <a:r>
              <a:rPr lang="hu-HU" sz="2000" b="1" dirty="0" smtClean="0">
                <a:latin typeface="+mj-lt"/>
              </a:rPr>
              <a:t>kérdések</a:t>
            </a:r>
          </a:p>
          <a:p>
            <a:pPr algn="just"/>
            <a:endParaRPr lang="hu-HU" sz="2000" b="1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Bármely képviselő írásbeli </a:t>
            </a:r>
            <a:r>
              <a:rPr lang="hu-HU" sz="2000" dirty="0">
                <a:latin typeface="+mj-lt"/>
              </a:rPr>
              <a:t>választ igénylő kérdést nyújthat be az Európai Tanács elnökének, a Tanácsnak, a Bizottságnak és a Bizottság alelnökének/az Unió külügyi és biztonságpolitikai főképviselőjének. 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latin typeface="+mj-lt"/>
            </a:endParaRPr>
          </a:p>
          <a:p>
            <a:pPr algn="just"/>
            <a:r>
              <a:rPr lang="hu-HU" sz="2000" b="1" dirty="0" smtClean="0">
                <a:latin typeface="+mj-lt"/>
              </a:rPr>
              <a:t>Vizsgálóbizottságok</a:t>
            </a:r>
          </a:p>
          <a:p>
            <a:pPr algn="just"/>
            <a:endParaRPr lang="hu-HU" sz="2000" b="1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Parlamentnek </a:t>
            </a:r>
            <a:r>
              <a:rPr lang="hu-HU" sz="2000" dirty="0">
                <a:latin typeface="+mj-lt"/>
              </a:rPr>
              <a:t>joga van </a:t>
            </a:r>
            <a:r>
              <a:rPr lang="hu-HU" sz="2000" b="1" dirty="0">
                <a:latin typeface="+mj-lt"/>
              </a:rPr>
              <a:t>ideiglenes vizsgálóbizottság létrehozására </a:t>
            </a:r>
            <a:r>
              <a:rPr lang="hu-HU" sz="2000" dirty="0">
                <a:latin typeface="+mj-lt"/>
              </a:rPr>
              <a:t>az uniós jog végrehajtása során felmerülő állítólagos </a:t>
            </a:r>
            <a:r>
              <a:rPr lang="hu-HU" sz="2000" b="1" dirty="0">
                <a:latin typeface="+mj-lt"/>
              </a:rPr>
              <a:t>jogsértések vagy hivatali visszásságok kivizsgálására</a:t>
            </a:r>
            <a:r>
              <a:rPr lang="hu-HU" sz="2000" dirty="0">
                <a:latin typeface="+mj-lt"/>
              </a:rPr>
              <a:t>. 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vizsgálati jog gyakorlását szabályozó részletes rendelkezéseket maga a Parlament határozza meg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Tanács és a Bizottság egyetértését követően elfogadott rendeletekben. 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772400" cy="1470025"/>
          </a:xfrm>
        </p:spPr>
        <p:txBody>
          <a:bodyPr/>
          <a:lstStyle/>
          <a:p>
            <a:r>
              <a:rPr lang="hu-HU" dirty="0"/>
              <a:t>A Bíróság előtti eljárások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504" y="1772816"/>
            <a:ext cx="8888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>
                <a:latin typeface="+mj-lt"/>
              </a:rPr>
              <a:t>Ha valamely más intézmény megsérti a szerződést, a </a:t>
            </a:r>
            <a:r>
              <a:rPr lang="hu-HU" sz="2200" b="1" dirty="0">
                <a:latin typeface="+mj-lt"/>
              </a:rPr>
              <a:t>Parlament jogosult eljárást indítani a Bíróság </a:t>
            </a:r>
            <a:r>
              <a:rPr lang="hu-HU" sz="2200" b="1" dirty="0" smtClean="0">
                <a:latin typeface="+mj-lt"/>
              </a:rPr>
              <a:t>előtt</a:t>
            </a:r>
            <a:r>
              <a:rPr lang="hu-HU" sz="2200" dirty="0" smtClean="0">
                <a:latin typeface="+mj-lt"/>
              </a:rPr>
              <a:t>. A </a:t>
            </a:r>
            <a:r>
              <a:rPr lang="hu-HU" sz="2200" b="1" dirty="0">
                <a:latin typeface="+mj-lt"/>
              </a:rPr>
              <a:t>Bíróság előtt folyó ügyekben beavatkozási joga van</a:t>
            </a:r>
            <a:r>
              <a:rPr lang="hu-HU" sz="2200" dirty="0">
                <a:latin typeface="+mj-lt"/>
              </a:rPr>
              <a:t>, vagyis támogathatja valamelyik felet az </a:t>
            </a:r>
            <a:r>
              <a:rPr lang="hu-HU" sz="2200" dirty="0" smtClean="0">
                <a:latin typeface="+mj-lt"/>
              </a:rPr>
              <a:t>eljárásban például ezt </a:t>
            </a:r>
            <a:r>
              <a:rPr lang="hu-HU" sz="2200" dirty="0">
                <a:latin typeface="+mj-lt"/>
              </a:rPr>
              <a:t>a jogát </a:t>
            </a:r>
            <a:r>
              <a:rPr lang="hu-HU" sz="2200" dirty="0" smtClean="0">
                <a:latin typeface="+mj-lt"/>
              </a:rPr>
              <a:t>az ún. </a:t>
            </a:r>
            <a:r>
              <a:rPr lang="hu-HU" sz="2200" b="1" dirty="0">
                <a:latin typeface="+mj-lt"/>
              </a:rPr>
              <a:t>„</a:t>
            </a:r>
            <a:r>
              <a:rPr lang="hu-HU" sz="2200" b="1" dirty="0" err="1">
                <a:latin typeface="+mj-lt"/>
              </a:rPr>
              <a:t>izoglükóz-ítéletben</a:t>
            </a:r>
            <a:r>
              <a:rPr lang="hu-HU" sz="2200" b="1" dirty="0">
                <a:latin typeface="+mj-lt"/>
              </a:rPr>
              <a:t>” </a:t>
            </a:r>
            <a:r>
              <a:rPr lang="hu-HU" sz="2200" b="1" dirty="0" smtClean="0">
                <a:latin typeface="+mj-lt"/>
              </a:rPr>
              <a:t>gyakorolta.</a:t>
            </a:r>
            <a:endParaRPr lang="hu-HU" sz="2200" dirty="0" smtClean="0">
              <a:latin typeface="+mj-lt"/>
            </a:endParaRPr>
          </a:p>
          <a:p>
            <a:pPr algn="just"/>
            <a:endParaRPr lang="hu-HU" sz="2200" b="1" dirty="0">
              <a:latin typeface="+mj-lt"/>
            </a:endParaRPr>
          </a:p>
          <a:p>
            <a:pPr algn="just"/>
            <a:r>
              <a:rPr lang="hu-HU" sz="2200" dirty="0" smtClean="0">
                <a:latin typeface="+mj-lt"/>
              </a:rPr>
              <a:t>Az ügyben  </a:t>
            </a:r>
            <a:r>
              <a:rPr lang="hu-HU" sz="2200" dirty="0">
                <a:latin typeface="+mj-lt"/>
              </a:rPr>
              <a:t>a </a:t>
            </a:r>
            <a:r>
              <a:rPr lang="hu-HU" sz="2200" b="1" dirty="0">
                <a:latin typeface="+mj-lt"/>
              </a:rPr>
              <a:t>Bíróság a Parlamenttel való konzultációra </a:t>
            </a:r>
            <a:r>
              <a:rPr lang="hu-HU" sz="2200" dirty="0">
                <a:latin typeface="+mj-lt"/>
              </a:rPr>
              <a:t>vonatkozó kötelezettség megszegése miatt </a:t>
            </a:r>
            <a:r>
              <a:rPr lang="hu-HU" sz="2200" b="1" dirty="0">
                <a:latin typeface="+mj-lt"/>
              </a:rPr>
              <a:t>érvénytelenné nyilvánított egy tanácsi rendeletet</a:t>
            </a:r>
            <a:r>
              <a:rPr lang="hu-HU" sz="2200" dirty="0">
                <a:latin typeface="+mj-lt"/>
              </a:rPr>
              <a:t>. A Parlament döntéshozatal elmulasztása esetén (az EUMSZ 265. cikke) </a:t>
            </a:r>
            <a:r>
              <a:rPr lang="hu-HU" sz="2200" b="1" dirty="0">
                <a:latin typeface="+mj-lt"/>
              </a:rPr>
              <a:t>eljárást indíthat a Bíróságon valamely intézmény ellen a szerződés megsértése </a:t>
            </a:r>
            <a:r>
              <a:rPr lang="hu-HU" sz="2200" b="1" dirty="0" smtClean="0">
                <a:latin typeface="+mj-lt"/>
              </a:rPr>
              <a:t>miatt</a:t>
            </a:r>
            <a:r>
              <a:rPr lang="hu-HU" sz="2200" dirty="0" smtClean="0">
                <a:latin typeface="+mj-lt"/>
              </a:rPr>
              <a:t>. A </a:t>
            </a:r>
            <a:r>
              <a:rPr lang="hu-HU" sz="2200" dirty="0">
                <a:latin typeface="+mj-lt"/>
              </a:rPr>
              <a:t>13/83. sz. ügyben </a:t>
            </a:r>
            <a:r>
              <a:rPr lang="hu-HU" sz="2200" dirty="0" smtClean="0">
                <a:latin typeface="+mj-lt"/>
              </a:rPr>
              <a:t>elmarasztalták </a:t>
            </a:r>
            <a:r>
              <a:rPr lang="hu-HU" sz="2200" dirty="0">
                <a:latin typeface="+mj-lt"/>
              </a:rPr>
              <a:t>a Tanácsot, amiért az elmulasztotta a közös közlekedéspolitikára vonatkozó intézkedések meghozatalát.</a:t>
            </a:r>
            <a:endParaRPr lang="hu-HU" sz="2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5298"/>
            <a:ext cx="7772400" cy="1470025"/>
          </a:xfrm>
        </p:spPr>
        <p:txBody>
          <a:bodyPr/>
          <a:lstStyle/>
          <a:p>
            <a:r>
              <a:rPr lang="hu-HU" dirty="0"/>
              <a:t>A Parlament és </a:t>
            </a:r>
            <a:r>
              <a:rPr lang="hu-HU" dirty="0" smtClean="0"/>
              <a:t>az </a:t>
            </a:r>
            <a:r>
              <a:rPr lang="hu-HU" dirty="0" err="1" smtClean="0"/>
              <a:t>EUs</a:t>
            </a:r>
            <a:r>
              <a:rPr lang="hu-HU" dirty="0" smtClean="0"/>
              <a:t> polgárság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505" y="1628800"/>
            <a:ext cx="89289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Ha egy uniós állampolgár </a:t>
            </a:r>
            <a:r>
              <a:rPr lang="hu-HU" sz="2200" b="1" dirty="0" smtClean="0">
                <a:latin typeface="+mj-lt"/>
              </a:rPr>
              <a:t>azt szeretné, </a:t>
            </a:r>
            <a:r>
              <a:rPr lang="hu-HU" sz="2200" b="1" dirty="0">
                <a:latin typeface="+mj-lt"/>
              </a:rPr>
              <a:t>hogy a Parlament intézkedjen</a:t>
            </a:r>
            <a:r>
              <a:rPr lang="hu-HU" sz="2200" dirty="0">
                <a:latin typeface="+mj-lt"/>
              </a:rPr>
              <a:t> valamilyen ügyben, </a:t>
            </a:r>
            <a:r>
              <a:rPr lang="hu-HU" sz="2200" b="1" u="sng" dirty="0">
                <a:latin typeface="+mj-lt"/>
              </a:rPr>
              <a:t>petíciót </a:t>
            </a:r>
            <a:r>
              <a:rPr lang="hu-HU" sz="2200" b="1" u="sng" dirty="0" smtClean="0">
                <a:latin typeface="+mj-lt"/>
              </a:rPr>
              <a:t>nyújthat be </a:t>
            </a:r>
            <a:r>
              <a:rPr lang="hu-HU" sz="2200" b="1" u="sng" dirty="0">
                <a:latin typeface="+mj-lt"/>
              </a:rPr>
              <a:t>az intézménynek </a:t>
            </a:r>
            <a:r>
              <a:rPr lang="hu-HU" sz="2200" dirty="0">
                <a:latin typeface="+mj-lt"/>
              </a:rPr>
              <a:t>(postai úton vagy az interneten).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A petíció tárgya az EU hatáskörébe tartozó </a:t>
            </a:r>
            <a:r>
              <a:rPr lang="hu-HU" sz="2200" b="1" dirty="0">
                <a:latin typeface="+mj-lt"/>
              </a:rPr>
              <a:t>területek bármelyikével</a:t>
            </a:r>
            <a:r>
              <a:rPr lang="hu-HU" sz="2200" dirty="0">
                <a:latin typeface="+mj-lt"/>
              </a:rPr>
              <a:t> kapcsolatos lehet.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A magánszemélyek </a:t>
            </a:r>
            <a:r>
              <a:rPr lang="hu-HU" sz="2200" dirty="0">
                <a:latin typeface="+mj-lt"/>
              </a:rPr>
              <a:t>közül csak az </a:t>
            </a:r>
            <a:r>
              <a:rPr lang="hu-HU" sz="2200" b="1" dirty="0">
                <a:latin typeface="+mj-lt"/>
              </a:rPr>
              <a:t>uniós országok állampolgárai</a:t>
            </a:r>
            <a:r>
              <a:rPr lang="hu-HU" sz="2200" dirty="0">
                <a:latin typeface="+mj-lt"/>
              </a:rPr>
              <a:t>, illetve </a:t>
            </a:r>
            <a:r>
              <a:rPr lang="hu-HU" sz="2200" b="1" dirty="0">
                <a:latin typeface="+mj-lt"/>
              </a:rPr>
              <a:t>lakosai</a:t>
            </a:r>
            <a:r>
              <a:rPr lang="hu-HU" sz="2200" dirty="0">
                <a:latin typeface="+mj-lt"/>
              </a:rPr>
              <a:t>, </a:t>
            </a:r>
            <a:r>
              <a:rPr lang="hu-HU" sz="2200" b="1" dirty="0">
                <a:latin typeface="+mj-lt"/>
              </a:rPr>
              <a:t>a jogi személyek közül </a:t>
            </a:r>
            <a:r>
              <a:rPr lang="hu-HU" sz="2200" dirty="0">
                <a:latin typeface="+mj-lt"/>
              </a:rPr>
              <a:t>pedig csak az </a:t>
            </a:r>
            <a:r>
              <a:rPr lang="hu-HU" sz="2200" b="1" dirty="0">
                <a:latin typeface="+mj-lt"/>
              </a:rPr>
              <a:t>EU területén székhellyel rendelkező cégek </a:t>
            </a:r>
            <a:r>
              <a:rPr lang="hu-HU" sz="2200" dirty="0">
                <a:latin typeface="+mj-lt"/>
              </a:rPr>
              <a:t>és más </a:t>
            </a:r>
            <a:r>
              <a:rPr lang="hu-HU" sz="2200" b="1" dirty="0">
                <a:latin typeface="+mj-lt"/>
              </a:rPr>
              <a:t>szervezetek</a:t>
            </a:r>
            <a:r>
              <a:rPr lang="hu-HU" sz="2200" dirty="0">
                <a:latin typeface="+mj-lt"/>
              </a:rPr>
              <a:t> nyújthatnak be petíciót </a:t>
            </a:r>
            <a:r>
              <a:rPr lang="hu-HU" sz="2200" b="1" dirty="0">
                <a:latin typeface="+mj-lt"/>
              </a:rPr>
              <a:t>az Európai Parlamentnek</a:t>
            </a:r>
            <a:r>
              <a:rPr lang="hu-HU" sz="22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b="1" dirty="0" smtClean="0">
                <a:latin typeface="+mj-lt"/>
              </a:rPr>
              <a:t>Felvehető </a:t>
            </a:r>
            <a:r>
              <a:rPr lang="hu-HU" sz="2200" b="1" dirty="0">
                <a:latin typeface="+mj-lt"/>
              </a:rPr>
              <a:t>a kapcsolatot</a:t>
            </a:r>
            <a:r>
              <a:rPr lang="hu-HU" sz="2200" dirty="0">
                <a:latin typeface="+mj-lt"/>
              </a:rPr>
              <a:t> az intézménnyel, hogy </a:t>
            </a:r>
            <a:r>
              <a:rPr lang="hu-HU" sz="2200" b="1" dirty="0">
                <a:latin typeface="+mj-lt"/>
              </a:rPr>
              <a:t>a helyi európai parlamenti képviselőhöz </a:t>
            </a:r>
            <a:r>
              <a:rPr lang="hu-HU" sz="2200" dirty="0" smtClean="0">
                <a:latin typeface="+mj-lt"/>
              </a:rPr>
              <a:t>fordulhat, </a:t>
            </a:r>
            <a:r>
              <a:rPr lang="hu-HU" sz="2200" dirty="0">
                <a:latin typeface="+mj-lt"/>
              </a:rPr>
              <a:t>vagy kapcsolatba </a:t>
            </a:r>
            <a:r>
              <a:rPr lang="hu-HU" sz="2200" dirty="0" smtClean="0">
                <a:latin typeface="+mj-lt"/>
              </a:rPr>
              <a:t>léphet </a:t>
            </a:r>
            <a:r>
              <a:rPr lang="hu-HU" sz="2200" dirty="0">
                <a:latin typeface="+mj-lt"/>
              </a:rPr>
              <a:t>az </a:t>
            </a:r>
            <a:r>
              <a:rPr lang="hu-HU" sz="2200" b="1" dirty="0">
                <a:latin typeface="+mj-lt"/>
              </a:rPr>
              <a:t>Európai Parlament Tájékoztatási Irodájával a saját országában</a:t>
            </a:r>
            <a:r>
              <a:rPr lang="hu-HU" sz="22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1470025"/>
          </a:xfrm>
        </p:spPr>
        <p:txBody>
          <a:bodyPr/>
          <a:lstStyle/>
          <a:p>
            <a:r>
              <a:rPr lang="hu-HU" b="1" dirty="0"/>
              <a:t>Európai Tanács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35587" y="5966338"/>
            <a:ext cx="25907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www.consilium.europa.eu</a:t>
            </a:r>
            <a:endParaRPr lang="hu-HU" sz="105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87" y="1628800"/>
            <a:ext cx="6480720" cy="43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291" y="-99392"/>
            <a:ext cx="8136904" cy="1353393"/>
          </a:xfrm>
        </p:spPr>
        <p:txBody>
          <a:bodyPr/>
          <a:lstStyle/>
          <a:p>
            <a:r>
              <a:rPr lang="hu-HU" sz="3600" dirty="0"/>
              <a:t>Az Európai Unió intézményrendszere</a:t>
            </a:r>
            <a:endParaRPr lang="en-US" sz="3600" dirty="0"/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712967" cy="4896544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„Az </a:t>
            </a:r>
            <a:r>
              <a:rPr lang="hu-HU" sz="2000" dirty="0">
                <a:solidFill>
                  <a:schemeClr val="tx1"/>
                </a:solidFill>
              </a:rPr>
              <a:t>Unió </a:t>
            </a:r>
            <a:r>
              <a:rPr lang="hu-HU" sz="2000" b="1" dirty="0">
                <a:solidFill>
                  <a:schemeClr val="tx1"/>
                </a:solidFill>
              </a:rPr>
              <a:t>saját intézményi kerettel rendelkezik</a:t>
            </a:r>
            <a:r>
              <a:rPr lang="hu-HU" sz="2000" dirty="0">
                <a:solidFill>
                  <a:schemeClr val="tx1"/>
                </a:solidFill>
              </a:rPr>
              <a:t>, amelynek célja az </a:t>
            </a:r>
            <a:r>
              <a:rPr lang="hu-HU" sz="2000" b="1" dirty="0">
                <a:solidFill>
                  <a:schemeClr val="tx1"/>
                </a:solidFill>
              </a:rPr>
              <a:t>Unió </a:t>
            </a:r>
            <a:r>
              <a:rPr lang="hu-HU" sz="2000" b="1" dirty="0" smtClean="0">
                <a:solidFill>
                  <a:schemeClr val="tx1"/>
                </a:solidFill>
              </a:rPr>
              <a:t>értékeinek érvényesítése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b="1" dirty="0">
                <a:solidFill>
                  <a:schemeClr val="tx1"/>
                </a:solidFill>
              </a:rPr>
              <a:t>célkitűzéseinek előmozdítása</a:t>
            </a:r>
            <a:r>
              <a:rPr lang="hu-HU" sz="2000" dirty="0">
                <a:solidFill>
                  <a:schemeClr val="tx1"/>
                </a:solidFill>
              </a:rPr>
              <a:t>, az Unió, valamint </a:t>
            </a:r>
            <a:r>
              <a:rPr lang="hu-HU" sz="2000" b="1" dirty="0">
                <a:solidFill>
                  <a:schemeClr val="tx1"/>
                </a:solidFill>
              </a:rPr>
              <a:t>polgárai és a </a:t>
            </a:r>
            <a:r>
              <a:rPr lang="hu-HU" sz="2000" b="1" dirty="0" smtClean="0">
                <a:solidFill>
                  <a:schemeClr val="tx1"/>
                </a:solidFill>
              </a:rPr>
              <a:t>tagállamok érdekeinek </a:t>
            </a:r>
            <a:r>
              <a:rPr lang="hu-HU" sz="2000" b="1" dirty="0">
                <a:solidFill>
                  <a:schemeClr val="tx1"/>
                </a:solidFill>
              </a:rPr>
              <a:t>szolgálata</a:t>
            </a:r>
            <a:r>
              <a:rPr lang="hu-HU" sz="2000" dirty="0">
                <a:solidFill>
                  <a:schemeClr val="tx1"/>
                </a:solidFill>
              </a:rPr>
              <a:t>, továbbá az </a:t>
            </a:r>
            <a:r>
              <a:rPr lang="hu-HU" sz="2000" b="1" dirty="0">
                <a:solidFill>
                  <a:schemeClr val="tx1"/>
                </a:solidFill>
              </a:rPr>
              <a:t>Unió politikái és intézkedései </a:t>
            </a:r>
            <a:r>
              <a:rPr lang="hu-HU" sz="2000" b="1" dirty="0" smtClean="0">
                <a:solidFill>
                  <a:schemeClr val="tx1"/>
                </a:solidFill>
              </a:rPr>
              <a:t>egységességének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b="1" dirty="0" smtClean="0">
                <a:solidFill>
                  <a:schemeClr val="tx1"/>
                </a:solidFill>
              </a:rPr>
              <a:t>eredményességének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</a:rPr>
              <a:t>és </a:t>
            </a:r>
            <a:r>
              <a:rPr lang="hu-HU" sz="2000" b="1" dirty="0">
                <a:solidFill>
                  <a:schemeClr val="tx1"/>
                </a:solidFill>
              </a:rPr>
              <a:t>folyamatosságának</a:t>
            </a:r>
            <a:r>
              <a:rPr lang="hu-HU" sz="2000" dirty="0">
                <a:solidFill>
                  <a:schemeClr val="tx1"/>
                </a:solidFill>
              </a:rPr>
              <a:t> a biztosítása</a:t>
            </a:r>
            <a:r>
              <a:rPr lang="hu-HU" sz="2000" dirty="0" smtClean="0">
                <a:solidFill>
                  <a:schemeClr val="tx1"/>
                </a:solidFill>
              </a:rPr>
              <a:t>.” </a:t>
            </a:r>
            <a:r>
              <a:rPr lang="hu-HU" sz="2000" i="1" dirty="0" smtClean="0">
                <a:solidFill>
                  <a:schemeClr val="tx1"/>
                </a:solidFill>
              </a:rPr>
              <a:t>(</a:t>
            </a:r>
            <a:r>
              <a:rPr lang="hu-HU" sz="2000" b="1" i="1" dirty="0" err="1">
                <a:solidFill>
                  <a:schemeClr val="tx1"/>
                </a:solidFill>
              </a:rPr>
              <a:t>EUSz</a:t>
            </a:r>
            <a:r>
              <a:rPr lang="hu-HU" sz="2000" b="1" i="1" dirty="0">
                <a:solidFill>
                  <a:schemeClr val="tx1"/>
                </a:solidFill>
              </a:rPr>
              <a:t> 13. </a:t>
            </a:r>
            <a:r>
              <a:rPr lang="hu-HU" sz="2000" b="1" i="1" dirty="0" smtClean="0">
                <a:solidFill>
                  <a:schemeClr val="tx1"/>
                </a:solidFill>
              </a:rPr>
              <a:t>cikk)</a:t>
            </a:r>
            <a:endParaRPr lang="hu-HU" sz="2000" i="1" dirty="0">
              <a:solidFill>
                <a:schemeClr val="tx1"/>
              </a:solidFill>
            </a:endParaRPr>
          </a:p>
          <a:p>
            <a:pPr algn="just"/>
            <a:r>
              <a:rPr lang="hu-HU" sz="1800" b="1" dirty="0">
                <a:solidFill>
                  <a:schemeClr val="tx1"/>
                </a:solidFill>
              </a:rPr>
              <a:t>Az Unió intézményei</a:t>
            </a:r>
            <a:r>
              <a:rPr lang="hu-HU" sz="1800" dirty="0">
                <a:solidFill>
                  <a:schemeClr val="tx1"/>
                </a:solidFill>
              </a:rPr>
              <a:t>:</a:t>
            </a:r>
          </a:p>
          <a:p>
            <a:pPr marL="1165225" indent="-268288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az </a:t>
            </a:r>
            <a:r>
              <a:rPr lang="hu-HU" sz="1800" dirty="0">
                <a:solidFill>
                  <a:schemeClr val="tx1"/>
                </a:solidFill>
              </a:rPr>
              <a:t>Európai Parlament,</a:t>
            </a:r>
          </a:p>
          <a:p>
            <a:pPr marL="1165225" indent="-268288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az </a:t>
            </a:r>
            <a:r>
              <a:rPr lang="hu-HU" sz="1800" dirty="0">
                <a:solidFill>
                  <a:schemeClr val="tx1"/>
                </a:solidFill>
              </a:rPr>
              <a:t>Európai Tanács,</a:t>
            </a:r>
          </a:p>
          <a:p>
            <a:pPr marL="1165225" indent="-268288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Az Európai Unió Tanácsa,</a:t>
            </a:r>
            <a:endParaRPr lang="hu-HU" sz="1800" dirty="0">
              <a:solidFill>
                <a:schemeClr val="tx1"/>
              </a:solidFill>
            </a:endParaRPr>
          </a:p>
          <a:p>
            <a:pPr marL="1165225" indent="-268288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az </a:t>
            </a:r>
            <a:r>
              <a:rPr lang="hu-HU" sz="1800" dirty="0">
                <a:solidFill>
                  <a:schemeClr val="tx1"/>
                </a:solidFill>
              </a:rPr>
              <a:t>Európai </a:t>
            </a:r>
            <a:r>
              <a:rPr lang="hu-HU" sz="1800" dirty="0" smtClean="0">
                <a:solidFill>
                  <a:schemeClr val="tx1"/>
                </a:solidFill>
              </a:rPr>
              <a:t>Bizottság,</a:t>
            </a:r>
            <a:endParaRPr lang="hu-HU" sz="1800" dirty="0">
              <a:solidFill>
                <a:schemeClr val="tx1"/>
              </a:solidFill>
            </a:endParaRPr>
          </a:p>
          <a:p>
            <a:pPr marL="1165225" indent="-268288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az </a:t>
            </a:r>
            <a:r>
              <a:rPr lang="hu-HU" sz="1800" dirty="0">
                <a:solidFill>
                  <a:schemeClr val="tx1"/>
                </a:solidFill>
              </a:rPr>
              <a:t>Európai Unió Bírósága,</a:t>
            </a:r>
          </a:p>
          <a:p>
            <a:pPr marL="1165225" indent="-268288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az </a:t>
            </a:r>
            <a:r>
              <a:rPr lang="hu-HU" sz="1800" dirty="0">
                <a:solidFill>
                  <a:schemeClr val="tx1"/>
                </a:solidFill>
              </a:rPr>
              <a:t>Európai Központi Bank,</a:t>
            </a:r>
          </a:p>
          <a:p>
            <a:pPr marL="1165225" indent="-268288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</a:t>
            </a:r>
            <a:r>
              <a:rPr lang="hu-HU" sz="1800" dirty="0">
                <a:solidFill>
                  <a:schemeClr val="tx1"/>
                </a:solidFill>
              </a:rPr>
              <a:t>Számvevőszék.</a:t>
            </a:r>
          </a:p>
        </p:txBody>
      </p:sp>
    </p:spTree>
    <p:extLst>
      <p:ext uri="{BB962C8B-B14F-4D97-AF65-F5344CB8AC3E}">
        <p14:creationId xmlns:p14="http://schemas.microsoft.com/office/powerpoint/2010/main" val="28275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772400" cy="1470025"/>
          </a:xfrm>
        </p:spPr>
        <p:txBody>
          <a:bodyPr/>
          <a:lstStyle/>
          <a:p>
            <a:r>
              <a:rPr lang="hu-HU" dirty="0"/>
              <a:t>Európai Tanács</a:t>
            </a:r>
            <a:endParaRPr lang="en-US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 bwMode="auto">
          <a:xfrm>
            <a:off x="24027" y="1412776"/>
            <a:ext cx="3363159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Szerep:</a:t>
            </a:r>
            <a:r>
              <a:rPr lang="hu-HU" sz="2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 meghatározza az Európai Unió tevékenységének általános politikai irányvonalát és prioritásait</a:t>
            </a:r>
          </a:p>
          <a:p>
            <a:pPr algn="just"/>
            <a:r>
              <a:rPr lang="hu-HU" sz="2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Tagok:</a:t>
            </a:r>
            <a:r>
              <a:rPr lang="hu-HU" sz="2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 az uniós országok állam-, illetve kormányfői, az Európai Tanács elnöke, az Európai Bizottság elnöke</a:t>
            </a:r>
          </a:p>
          <a:p>
            <a:pPr algn="just"/>
            <a:r>
              <a:rPr lang="hu-HU" sz="2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Székhely:</a:t>
            </a:r>
            <a:r>
              <a:rPr lang="hu-HU" sz="2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 Brüsszel (Belgium)</a:t>
            </a:r>
          </a:p>
          <a:p>
            <a:endParaRPr lang="hu-HU" sz="2200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211960" y="4155941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00" dirty="0" smtClean="0"/>
              <a:t>Forrás: </a:t>
            </a:r>
            <a:r>
              <a:rPr lang="hu-HU" sz="700" dirty="0"/>
              <a:t>https</a:t>
            </a:r>
            <a:r>
              <a:rPr lang="hu-HU" sz="1100" dirty="0"/>
              <a:t>://</a:t>
            </a:r>
            <a:r>
              <a:rPr lang="hu-HU" sz="700" dirty="0" smtClean="0"/>
              <a:t>www.consilium.europa.eu</a:t>
            </a:r>
            <a:endParaRPr lang="hu-HU" sz="7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429" y="5229200"/>
            <a:ext cx="3882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latin typeface="+mj-lt"/>
              </a:rPr>
              <a:t>Elnök:</a:t>
            </a:r>
            <a:r>
              <a:rPr lang="hu-HU" sz="2200" dirty="0">
                <a:latin typeface="+mj-lt"/>
              </a:rPr>
              <a:t> Charles </a:t>
            </a:r>
            <a:r>
              <a:rPr lang="hu-HU" sz="2200" dirty="0" smtClean="0">
                <a:latin typeface="+mj-lt"/>
              </a:rPr>
              <a:t>Michel</a:t>
            </a:r>
          </a:p>
          <a:p>
            <a:r>
              <a:rPr lang="hu-HU" sz="2200" b="1" dirty="0" smtClean="0">
                <a:latin typeface="+mj-lt"/>
              </a:rPr>
              <a:t>Származása: </a:t>
            </a:r>
            <a:r>
              <a:rPr lang="hu-HU" sz="2200" dirty="0" err="1" smtClean="0">
                <a:latin typeface="+mj-lt"/>
              </a:rPr>
              <a:t>Namur</a:t>
            </a:r>
            <a:r>
              <a:rPr lang="hu-HU" sz="2200" dirty="0" smtClean="0">
                <a:latin typeface="+mj-lt"/>
              </a:rPr>
              <a:t>, Belgium</a:t>
            </a:r>
          </a:p>
          <a:p>
            <a:r>
              <a:rPr lang="hu-HU" sz="2200" b="1" dirty="0" smtClean="0">
                <a:latin typeface="+mj-lt"/>
              </a:rPr>
              <a:t>Foglalkozása: </a:t>
            </a:r>
            <a:r>
              <a:rPr lang="hu-HU" sz="2200" dirty="0" smtClean="0">
                <a:latin typeface="+mj-lt"/>
              </a:rPr>
              <a:t>politikus, ügyvéd</a:t>
            </a:r>
            <a:endParaRPr lang="hu-HU" dirty="0"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917756" y="4365104"/>
            <a:ext cx="46866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Párt: </a:t>
            </a:r>
            <a:r>
              <a:rPr lang="hu-HU" sz="2000" dirty="0" err="1">
                <a:latin typeface="+mj-lt"/>
              </a:rPr>
              <a:t>Mouvement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Réformateur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Megválasztása: </a:t>
            </a:r>
            <a:r>
              <a:rPr lang="hu-HU" sz="2000" dirty="0">
                <a:latin typeface="+mj-lt"/>
              </a:rPr>
              <a:t>2019. december 1.</a:t>
            </a:r>
          </a:p>
          <a:p>
            <a:pPr algn="just"/>
            <a:r>
              <a:rPr lang="hu-HU" sz="2000" b="1" dirty="0">
                <a:latin typeface="+mj-lt"/>
              </a:rPr>
              <a:t>Elődje: </a:t>
            </a:r>
            <a:r>
              <a:rPr lang="hu-HU" sz="2000" dirty="0">
                <a:latin typeface="+mj-lt"/>
              </a:rPr>
              <a:t>Donald </a:t>
            </a:r>
            <a:r>
              <a:rPr lang="hu-HU" sz="2000" dirty="0" err="1">
                <a:latin typeface="+mj-lt"/>
              </a:rPr>
              <a:t>Tusk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2014-ben pedig ő lett Belgium történetének legfiatalabb miniszterelnöke.</a:t>
            </a:r>
          </a:p>
          <a:p>
            <a:endParaRPr lang="hu-HU" sz="2000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20916"/>
            <a:ext cx="4104456" cy="27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1340"/>
            <a:ext cx="7772400" cy="1470025"/>
          </a:xfrm>
        </p:spPr>
        <p:txBody>
          <a:bodyPr/>
          <a:lstStyle/>
          <a:p>
            <a:r>
              <a:rPr lang="hu-HU" dirty="0"/>
              <a:t>Európai Tanács összetétele</a:t>
            </a:r>
            <a:endParaRPr lang="en-US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179512" y="1484784"/>
            <a:ext cx="87849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b="1" dirty="0" smtClean="0">
                <a:solidFill>
                  <a:schemeClr val="tx1"/>
                </a:solidFill>
              </a:rPr>
              <a:t>Az Európai Tanácsot </a:t>
            </a:r>
            <a:r>
              <a:rPr lang="hu-HU" dirty="0" smtClean="0">
                <a:solidFill>
                  <a:schemeClr val="tx1"/>
                </a:solidFill>
              </a:rPr>
              <a:t>az </a:t>
            </a:r>
            <a:r>
              <a:rPr lang="hu-HU" b="1" dirty="0" smtClean="0">
                <a:solidFill>
                  <a:schemeClr val="tx1"/>
                </a:solidFill>
              </a:rPr>
              <a:t>uniós tagországok állam-, illetve kormányfői</a:t>
            </a:r>
            <a:r>
              <a:rPr lang="hu-HU" dirty="0" smtClean="0">
                <a:solidFill>
                  <a:schemeClr val="tx1"/>
                </a:solidFill>
              </a:rPr>
              <a:t>, az </a:t>
            </a:r>
            <a:r>
              <a:rPr lang="hu-HU" b="1" dirty="0" smtClean="0">
                <a:solidFill>
                  <a:schemeClr val="tx1"/>
                </a:solidFill>
              </a:rPr>
              <a:t>Európai Tanács elnöke</a:t>
            </a:r>
            <a:r>
              <a:rPr lang="hu-HU" dirty="0" smtClean="0">
                <a:solidFill>
                  <a:schemeClr val="tx1"/>
                </a:solidFill>
              </a:rPr>
              <a:t> és az </a:t>
            </a:r>
            <a:r>
              <a:rPr lang="hu-HU" b="1" dirty="0" smtClean="0">
                <a:solidFill>
                  <a:schemeClr val="tx1"/>
                </a:solidFill>
              </a:rPr>
              <a:t>Európai Bizottság elnöke alkotja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hu-HU" dirty="0" smtClean="0">
              <a:solidFill>
                <a:schemeClr val="tx1"/>
              </a:solidFill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</a:rPr>
              <a:t>Üléseit az elnök hívja össze </a:t>
            </a:r>
            <a:r>
              <a:rPr lang="hu-HU" dirty="0" smtClean="0">
                <a:solidFill>
                  <a:schemeClr val="tx1"/>
                </a:solidFill>
              </a:rPr>
              <a:t>és vezeti le, akit az </a:t>
            </a:r>
            <a:r>
              <a:rPr lang="hu-HU" b="1" dirty="0" smtClean="0">
                <a:solidFill>
                  <a:schemeClr val="tx1"/>
                </a:solidFill>
              </a:rPr>
              <a:t>Európai Tanács tagjai maguk választanak meg</a:t>
            </a:r>
            <a:r>
              <a:rPr lang="hu-HU" dirty="0" smtClean="0">
                <a:solidFill>
                  <a:schemeClr val="tx1"/>
                </a:solidFill>
              </a:rPr>
              <a:t>. Megbízatása </a:t>
            </a:r>
            <a:r>
              <a:rPr lang="hu-HU" b="1" dirty="0" smtClean="0">
                <a:solidFill>
                  <a:schemeClr val="tx1"/>
                </a:solidFill>
              </a:rPr>
              <a:t>két és fél évre</a:t>
            </a:r>
            <a:r>
              <a:rPr lang="hu-HU" dirty="0" smtClean="0">
                <a:solidFill>
                  <a:schemeClr val="tx1"/>
                </a:solidFill>
              </a:rPr>
              <a:t> szól, amely egy alkalommal megújítható. </a:t>
            </a:r>
          </a:p>
          <a:p>
            <a:pPr algn="just"/>
            <a:endParaRPr lang="hu-HU" dirty="0" smtClean="0">
              <a:solidFill>
                <a:schemeClr val="tx1"/>
              </a:solidFill>
            </a:endParaRP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Az Európai Tanács keretében az </a:t>
            </a:r>
            <a:r>
              <a:rPr lang="hu-HU" b="1" dirty="0" smtClean="0">
                <a:solidFill>
                  <a:schemeClr val="tx1"/>
                </a:solidFill>
              </a:rPr>
              <a:t>uniós országok vezetői</a:t>
            </a:r>
            <a:r>
              <a:rPr lang="hu-HU" dirty="0" smtClean="0">
                <a:solidFill>
                  <a:schemeClr val="tx1"/>
                </a:solidFill>
              </a:rPr>
              <a:t> üléseznek, hogy meghatározzák az EU </a:t>
            </a:r>
            <a:r>
              <a:rPr lang="hu-HU" b="1" dirty="0" smtClean="0">
                <a:solidFill>
                  <a:schemeClr val="tx1"/>
                </a:solidFill>
              </a:rPr>
              <a:t>politikai programját</a:t>
            </a:r>
            <a:r>
              <a:rPr lang="hu-HU" dirty="0" smtClean="0">
                <a:solidFill>
                  <a:schemeClr val="tx1"/>
                </a:solidFill>
              </a:rPr>
              <a:t>. Az Európai Tanács valósítja meg </a:t>
            </a:r>
            <a:r>
              <a:rPr lang="hu-HU" b="1" dirty="0" smtClean="0">
                <a:solidFill>
                  <a:schemeClr val="tx1"/>
                </a:solidFill>
              </a:rPr>
              <a:t>legmagasabb szinten</a:t>
            </a:r>
            <a:r>
              <a:rPr lang="hu-HU" dirty="0" smtClean="0">
                <a:solidFill>
                  <a:schemeClr val="tx1"/>
                </a:solidFill>
              </a:rPr>
              <a:t> az uniós országok közötti politikai együttműködést.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en-US" dirty="0" err="1"/>
              <a:t>Európai</a:t>
            </a:r>
            <a:r>
              <a:rPr lang="en-US" dirty="0"/>
              <a:t> </a:t>
            </a:r>
            <a:r>
              <a:rPr lang="en-US" dirty="0" err="1"/>
              <a:t>Tanács</a:t>
            </a:r>
            <a:r>
              <a:rPr lang="en-US" dirty="0"/>
              <a:t> </a:t>
            </a:r>
            <a:r>
              <a:rPr lang="en-US" dirty="0" err="1"/>
              <a:t>feladata</a:t>
            </a:r>
            <a:endParaRPr lang="en-US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195466" y="1484784"/>
            <a:ext cx="41587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9600" dirty="0" smtClean="0">
                <a:solidFill>
                  <a:schemeClr val="tx1"/>
                </a:solidFill>
              </a:rPr>
              <a:t>Az Európai Tanács </a:t>
            </a:r>
            <a:r>
              <a:rPr lang="hu-HU" sz="9600" b="1" dirty="0" smtClean="0">
                <a:solidFill>
                  <a:schemeClr val="tx1"/>
                </a:solidFill>
              </a:rPr>
              <a:t>évente rendszerint 4 alkalommal</a:t>
            </a:r>
            <a:r>
              <a:rPr lang="hu-HU" sz="9600" dirty="0" smtClean="0">
                <a:solidFill>
                  <a:schemeClr val="tx1"/>
                </a:solidFill>
              </a:rPr>
              <a:t> ülésezik, de </a:t>
            </a:r>
            <a:r>
              <a:rPr lang="hu-HU" sz="9600" b="1" dirty="0" smtClean="0">
                <a:solidFill>
                  <a:schemeClr val="tx1"/>
                </a:solidFill>
              </a:rPr>
              <a:t>az elnök rendkívüli üléseket is összehívhat </a:t>
            </a:r>
            <a:r>
              <a:rPr lang="hu-HU" sz="9600" dirty="0" smtClean="0">
                <a:solidFill>
                  <a:schemeClr val="tx1"/>
                </a:solidFill>
              </a:rPr>
              <a:t>a sürgős kérdések rendezése céljából.</a:t>
            </a:r>
          </a:p>
          <a:p>
            <a:pPr algn="just"/>
            <a:r>
              <a:rPr lang="hu-HU" sz="9600" dirty="0" smtClean="0">
                <a:solidFill>
                  <a:schemeClr val="tx1"/>
                </a:solidFill>
              </a:rPr>
              <a:t>Az intézmény többnyire </a:t>
            </a:r>
            <a:r>
              <a:rPr lang="hu-HU" sz="9600" b="1" dirty="0" smtClean="0">
                <a:solidFill>
                  <a:schemeClr val="tx1"/>
                </a:solidFill>
              </a:rPr>
              <a:t>konszenzussal</a:t>
            </a:r>
            <a:r>
              <a:rPr lang="hu-HU" sz="9600" dirty="0" smtClean="0">
                <a:solidFill>
                  <a:schemeClr val="tx1"/>
                </a:solidFill>
              </a:rPr>
              <a:t>, egyes esetekben viszont </a:t>
            </a:r>
            <a:r>
              <a:rPr lang="hu-HU" sz="9600" b="1" dirty="0" smtClean="0">
                <a:solidFill>
                  <a:schemeClr val="tx1"/>
                </a:solidFill>
              </a:rPr>
              <a:t>egyhangúlag vagy minősített többséggel hozza meg döntéseit</a:t>
            </a:r>
            <a:r>
              <a:rPr lang="hu-HU" sz="9600" dirty="0" smtClean="0">
                <a:solidFill>
                  <a:schemeClr val="tx1"/>
                </a:solidFill>
              </a:rPr>
              <a:t>.</a:t>
            </a:r>
            <a:endParaRPr lang="hu-HU" sz="9600" dirty="0">
              <a:solidFill>
                <a:schemeClr val="tx1"/>
              </a:solidFill>
            </a:endParaRPr>
          </a:p>
          <a:p>
            <a:pPr algn="just"/>
            <a:endParaRPr lang="hu-HU" sz="9600" dirty="0">
              <a:solidFill>
                <a:schemeClr val="tx1"/>
              </a:solidFill>
            </a:endParaRPr>
          </a:p>
          <a:p>
            <a:pPr algn="just"/>
            <a:r>
              <a:rPr lang="hu-HU" sz="9600" dirty="0" smtClean="0">
                <a:solidFill>
                  <a:schemeClr val="tx1"/>
                </a:solidFill>
              </a:rPr>
              <a:t>Az </a:t>
            </a:r>
            <a:r>
              <a:rPr lang="hu-HU" sz="9600" b="1" dirty="0" smtClean="0">
                <a:solidFill>
                  <a:schemeClr val="tx1"/>
                </a:solidFill>
              </a:rPr>
              <a:t>Európai Tanács ülésein </a:t>
            </a:r>
            <a:r>
              <a:rPr lang="hu-HU" sz="9600" dirty="0" smtClean="0">
                <a:solidFill>
                  <a:schemeClr val="tx1"/>
                </a:solidFill>
              </a:rPr>
              <a:t>csak az </a:t>
            </a:r>
            <a:r>
              <a:rPr lang="hu-HU" sz="9600" b="1" dirty="0" smtClean="0">
                <a:solidFill>
                  <a:schemeClr val="tx1"/>
                </a:solidFill>
              </a:rPr>
              <a:t>állam- és kormányfők rendelkeznek szavazati joggal</a:t>
            </a:r>
            <a:r>
              <a:rPr lang="hu-HU" sz="9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38223" y="5138702"/>
            <a:ext cx="27286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video.consilium.europa.eu</a:t>
            </a:r>
            <a:endParaRPr lang="hu-HU" sz="11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23" y="2532599"/>
            <a:ext cx="460571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dirty="0"/>
              <a:t>Európai Tanács feladata</a:t>
            </a:r>
            <a:endParaRPr lang="en-US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179512" y="1556792"/>
            <a:ext cx="87849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4400" dirty="0" smtClean="0">
                <a:solidFill>
                  <a:schemeClr val="tx1"/>
                </a:solidFill>
              </a:rPr>
              <a:t>Meghatározza az EU politikai </a:t>
            </a:r>
            <a:r>
              <a:rPr lang="hu-HU" sz="4400" b="1" dirty="0" smtClean="0">
                <a:solidFill>
                  <a:schemeClr val="tx1"/>
                </a:solidFill>
              </a:rPr>
              <a:t>prioritásait</a:t>
            </a:r>
            <a:r>
              <a:rPr lang="hu-HU" sz="4400" dirty="0" smtClean="0">
                <a:solidFill>
                  <a:schemeClr val="tx1"/>
                </a:solidFill>
              </a:rPr>
              <a:t> és tevékenységének általános </a:t>
            </a:r>
            <a:r>
              <a:rPr lang="hu-HU" sz="4400" b="1" dirty="0" smtClean="0">
                <a:solidFill>
                  <a:schemeClr val="tx1"/>
                </a:solidFill>
              </a:rPr>
              <a:t>irányvonalát</a:t>
            </a:r>
            <a:r>
              <a:rPr lang="hu-HU" sz="4400" dirty="0" smtClean="0">
                <a:solidFill>
                  <a:schemeClr val="tx1"/>
                </a:solidFill>
              </a:rPr>
              <a:t>, </a:t>
            </a:r>
            <a:r>
              <a:rPr lang="hu-HU" sz="4400" b="1" dirty="0" smtClean="0">
                <a:solidFill>
                  <a:schemeClr val="tx1"/>
                </a:solidFill>
              </a:rPr>
              <a:t>de jogalkotással nem foglalkozik.</a:t>
            </a:r>
          </a:p>
          <a:p>
            <a:pPr algn="just"/>
            <a:r>
              <a:rPr lang="hu-HU" sz="4400" dirty="0" smtClean="0">
                <a:solidFill>
                  <a:schemeClr val="tx1"/>
                </a:solidFill>
              </a:rPr>
              <a:t>Megvitatja azokat az </a:t>
            </a:r>
            <a:r>
              <a:rPr lang="hu-HU" sz="4400" b="1" dirty="0" smtClean="0">
                <a:solidFill>
                  <a:schemeClr val="tx1"/>
                </a:solidFill>
              </a:rPr>
              <a:t>összetett, illetve kényes kérdéseket, melyeket nem lehet megoldani</a:t>
            </a:r>
            <a:r>
              <a:rPr lang="hu-HU" sz="4400" dirty="0" smtClean="0">
                <a:solidFill>
                  <a:schemeClr val="tx1"/>
                </a:solidFill>
              </a:rPr>
              <a:t> a kormányközi együttműködés alacsonyabb szintjein.</a:t>
            </a:r>
          </a:p>
          <a:p>
            <a:pPr algn="just"/>
            <a:r>
              <a:rPr lang="hu-HU" sz="4400" b="1" dirty="0" smtClean="0">
                <a:solidFill>
                  <a:schemeClr val="tx1"/>
                </a:solidFill>
              </a:rPr>
              <a:t>Jelöltet állít és nevez ki egyes magas szintű uniós tisztségek betöltésére, </a:t>
            </a:r>
            <a:r>
              <a:rPr lang="hu-HU" sz="4400" dirty="0" smtClean="0">
                <a:solidFill>
                  <a:schemeClr val="tx1"/>
                </a:solidFill>
              </a:rPr>
              <a:t>mint például az Európai Központi Bank és a Bizottság esetében.</a:t>
            </a:r>
          </a:p>
          <a:p>
            <a:pPr algn="just"/>
            <a:endParaRPr lang="hu-HU" sz="4400" b="1" dirty="0" smtClean="0">
              <a:solidFill>
                <a:schemeClr val="tx1"/>
              </a:solidFill>
            </a:endParaRPr>
          </a:p>
          <a:p>
            <a:pPr algn="just"/>
            <a:r>
              <a:rPr lang="hu-HU" sz="4400" b="1" dirty="0" smtClean="0">
                <a:solidFill>
                  <a:schemeClr val="tx1"/>
                </a:solidFill>
              </a:rPr>
              <a:t>Az ülésein felmerülő kérdésekkel kapcsolatban az Európai Tanács: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u-HU" sz="4400" dirty="0" smtClean="0">
                <a:solidFill>
                  <a:schemeClr val="tx1"/>
                </a:solidFill>
              </a:rPr>
              <a:t>felkérheti az Európai Bizottságot arra, hogy megoldási </a:t>
            </a:r>
            <a:r>
              <a:rPr lang="hu-HU" sz="4400" b="1" dirty="0" smtClean="0">
                <a:solidFill>
                  <a:schemeClr val="tx1"/>
                </a:solidFill>
              </a:rPr>
              <a:t>javaslatot</a:t>
            </a:r>
            <a:r>
              <a:rPr lang="hu-HU" sz="4400" dirty="0" smtClean="0">
                <a:solidFill>
                  <a:schemeClr val="tx1"/>
                </a:solidFill>
              </a:rPr>
              <a:t> dolgozzon ki;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u-HU" sz="4400" dirty="0" smtClean="0">
                <a:solidFill>
                  <a:schemeClr val="tx1"/>
                </a:solidFill>
              </a:rPr>
              <a:t>úgy határozhat, hogy az </a:t>
            </a:r>
            <a:r>
              <a:rPr lang="hu-HU" sz="4400" b="1" dirty="0" smtClean="0">
                <a:solidFill>
                  <a:schemeClr val="tx1"/>
                </a:solidFill>
              </a:rPr>
              <a:t>Európai Unió Tanácsa elé utalja az ügyet</a:t>
            </a:r>
            <a:r>
              <a:rPr lang="hu-HU" sz="4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1340"/>
            <a:ext cx="7772400" cy="1470025"/>
          </a:xfrm>
        </p:spPr>
        <p:txBody>
          <a:bodyPr/>
          <a:lstStyle/>
          <a:p>
            <a:r>
              <a:rPr lang="hu-HU" b="1" dirty="0"/>
              <a:t>Európai Unió Tanácsa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9739"/>
            <a:ext cx="7144102" cy="476331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87624" y="6286808"/>
            <a:ext cx="2452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www.consilium.europa.eu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111" y="0"/>
            <a:ext cx="7772400" cy="1470025"/>
          </a:xfrm>
        </p:spPr>
        <p:txBody>
          <a:bodyPr/>
          <a:lstStyle/>
          <a:p>
            <a:r>
              <a:rPr lang="hu-HU" dirty="0"/>
              <a:t>Európai Unió Tanácsa</a:t>
            </a:r>
            <a:endParaRPr lang="en-US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 bwMode="auto">
          <a:xfrm>
            <a:off x="251521" y="1628800"/>
            <a:ext cx="417646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600" b="1" dirty="0" smtClean="0">
                <a:solidFill>
                  <a:schemeClr val="tx1"/>
                </a:solidFill>
              </a:rPr>
              <a:t>Szerep</a:t>
            </a:r>
            <a:r>
              <a:rPr lang="hu-HU" sz="2600" dirty="0" smtClean="0">
                <a:solidFill>
                  <a:schemeClr val="tx1"/>
                </a:solidFill>
              </a:rPr>
              <a:t>: az EU-tagállamok kormányainak képviseletét ellátó intézmény, mely uniós jogszabályokat fogad el és összehangolja az uniós szakpolitikákat</a:t>
            </a:r>
          </a:p>
          <a:p>
            <a:pPr algn="just"/>
            <a:r>
              <a:rPr lang="hu-HU" sz="2600" b="1" dirty="0" smtClean="0">
                <a:solidFill>
                  <a:schemeClr val="tx1"/>
                </a:solidFill>
              </a:rPr>
              <a:t>Tagok</a:t>
            </a:r>
            <a:r>
              <a:rPr lang="hu-HU" sz="2600" dirty="0" smtClean="0">
                <a:solidFill>
                  <a:schemeClr val="tx1"/>
                </a:solidFill>
              </a:rPr>
              <a:t>: az uniós országoknak a megvitatandó szakpolitikai területért felelős miniszterei</a:t>
            </a:r>
          </a:p>
          <a:p>
            <a:pPr algn="just"/>
            <a:r>
              <a:rPr lang="hu-HU" sz="2600" b="1" dirty="0" smtClean="0">
                <a:solidFill>
                  <a:schemeClr val="tx1"/>
                </a:solidFill>
              </a:rPr>
              <a:t>Székhely</a:t>
            </a:r>
            <a:r>
              <a:rPr lang="hu-HU" sz="2600" dirty="0" smtClean="0">
                <a:solidFill>
                  <a:schemeClr val="tx1"/>
                </a:solidFill>
              </a:rPr>
              <a:t>: Brüsszel (Belgium)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810394" y="2009742"/>
            <a:ext cx="41019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b="1" dirty="0">
                <a:latin typeface="+mj-lt"/>
              </a:rPr>
              <a:t>Elnök</a:t>
            </a:r>
            <a:r>
              <a:rPr lang="hu-HU" sz="2200" dirty="0">
                <a:latin typeface="+mj-lt"/>
              </a:rPr>
              <a:t>: rotációs alapon mindegyik uniós ország 6 hónapig tölti be az elnöki </a:t>
            </a:r>
            <a:r>
              <a:rPr lang="hu-HU" sz="2200" dirty="0" smtClean="0">
                <a:latin typeface="+mj-lt"/>
              </a:rPr>
              <a:t>tisztet.</a:t>
            </a:r>
          </a:p>
          <a:p>
            <a:pPr algn="just"/>
            <a:endParaRPr lang="hu-HU" sz="2200" dirty="0" smtClean="0">
              <a:latin typeface="+mj-lt"/>
            </a:endParaRPr>
          </a:p>
          <a:p>
            <a:pPr algn="just"/>
            <a:r>
              <a:rPr lang="hu-HU" sz="2200" dirty="0" smtClean="0">
                <a:latin typeface="+mj-lt"/>
              </a:rPr>
              <a:t>Az </a:t>
            </a:r>
            <a:r>
              <a:rPr lang="hu-HU" sz="2200" dirty="0">
                <a:latin typeface="+mj-lt"/>
              </a:rPr>
              <a:t>elnökséget betöltő tagállamok </a:t>
            </a:r>
            <a:r>
              <a:rPr lang="hu-HU" sz="2200" b="1" dirty="0">
                <a:latin typeface="+mj-lt"/>
              </a:rPr>
              <a:t>hármas csoportokban,</a:t>
            </a:r>
            <a:r>
              <a:rPr lang="hu-HU" sz="2200" dirty="0">
                <a:latin typeface="+mj-lt"/>
              </a:rPr>
              <a:t> az úgynevezett elnökségi triókban szorosan együttműködnek egymással</a:t>
            </a:r>
            <a:r>
              <a:rPr lang="hu-HU" sz="2200" dirty="0" smtClean="0">
                <a:latin typeface="+mj-lt"/>
              </a:rPr>
              <a:t>.</a:t>
            </a:r>
          </a:p>
          <a:p>
            <a:pPr algn="just"/>
            <a:endParaRPr lang="hu-HU" sz="2200" dirty="0">
              <a:latin typeface="+mj-lt"/>
            </a:endParaRPr>
          </a:p>
          <a:p>
            <a:pPr algn="just"/>
            <a:r>
              <a:rPr lang="hu-HU" sz="2200" b="1" dirty="0">
                <a:latin typeface="+mj-lt"/>
              </a:rPr>
              <a:t>A jelenlegi triót a román, a finn és a horvát elnökség alkotja</a:t>
            </a:r>
            <a:r>
              <a:rPr lang="hu-HU" sz="2200" dirty="0">
                <a:latin typeface="+mj-lt"/>
              </a:rPr>
              <a:t>.</a:t>
            </a:r>
          </a:p>
          <a:p>
            <a:endParaRPr lang="hu-H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1" y="2132856"/>
            <a:ext cx="3312368" cy="2880320"/>
          </a:xfrm>
        </p:spPr>
        <p:txBody>
          <a:bodyPr/>
          <a:lstStyle/>
          <a:p>
            <a:r>
              <a:rPr lang="hu-HU" sz="3600" b="1" dirty="0">
                <a:solidFill>
                  <a:srgbClr val="FF0000"/>
                </a:solidFill>
              </a:rPr>
              <a:t>Az Európai Unió Tanácsa nem tévesztendő össze:</a:t>
            </a: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3131840" y="1268760"/>
            <a:ext cx="57961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A</a:t>
            </a:r>
            <a:r>
              <a:rPr lang="hu-HU" sz="2200" b="1" dirty="0" smtClean="0">
                <a:latin typeface="+mj-lt"/>
              </a:rPr>
              <a:t>z</a:t>
            </a:r>
            <a:r>
              <a:rPr lang="hu-HU" sz="2200" b="1" dirty="0">
                <a:latin typeface="+mj-lt"/>
              </a:rPr>
              <a:t> Európai Tanács</a:t>
            </a:r>
            <a:r>
              <a:rPr lang="hu-HU" sz="2200" dirty="0">
                <a:latin typeface="+mj-lt"/>
              </a:rPr>
              <a:t> elnevezésű uniós intézménnyel, melynek keretében </a:t>
            </a:r>
            <a:r>
              <a:rPr lang="hu-HU" sz="2200" b="1" dirty="0">
                <a:latin typeface="+mj-lt"/>
              </a:rPr>
              <a:t>az uniós országok vezetői találkoznak negyedévente</a:t>
            </a:r>
            <a:r>
              <a:rPr lang="hu-HU" sz="2200" dirty="0">
                <a:latin typeface="+mj-lt"/>
              </a:rPr>
              <a:t>, hogy meghatározzák az </a:t>
            </a:r>
            <a:r>
              <a:rPr lang="hu-HU" sz="2200" b="1" dirty="0">
                <a:latin typeface="+mj-lt"/>
              </a:rPr>
              <a:t>uniós szakpolitikai döntéshozatal általános irányvonalát</a:t>
            </a:r>
            <a:r>
              <a:rPr lang="hu-HU" sz="2200" dirty="0">
                <a:latin typeface="+mj-lt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S</a:t>
            </a:r>
            <a:r>
              <a:rPr lang="hu-HU" sz="2200" dirty="0" smtClean="0">
                <a:latin typeface="+mj-lt"/>
              </a:rPr>
              <a:t>em </a:t>
            </a:r>
            <a:r>
              <a:rPr lang="hu-HU" sz="2200" b="1" dirty="0">
                <a:latin typeface="+mj-lt"/>
              </a:rPr>
              <a:t>az Európa </a:t>
            </a:r>
            <a:r>
              <a:rPr lang="hu-HU" sz="2200" b="1" dirty="0" smtClean="0">
                <a:latin typeface="+mj-lt"/>
              </a:rPr>
              <a:t>Tanács </a:t>
            </a:r>
            <a:r>
              <a:rPr lang="hu-HU" sz="2200" dirty="0" smtClean="0">
                <a:latin typeface="+mj-lt"/>
              </a:rPr>
              <a:t>nevű</a:t>
            </a:r>
            <a:r>
              <a:rPr lang="hu-HU" sz="2200" dirty="0">
                <a:latin typeface="+mj-lt"/>
              </a:rPr>
              <a:t>, az </a:t>
            </a:r>
            <a:r>
              <a:rPr lang="hu-HU" sz="2200" b="1" dirty="0">
                <a:latin typeface="+mj-lt"/>
              </a:rPr>
              <a:t>Európai Uniótól teljesen független szervezettel</a:t>
            </a:r>
            <a:r>
              <a:rPr lang="hu-HU" sz="2200" dirty="0" smtClean="0">
                <a:latin typeface="+mj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További információkért klikk: </a:t>
            </a:r>
            <a:endParaRPr lang="hu-HU" sz="2200" dirty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46" y="4091375"/>
            <a:ext cx="4230724" cy="273474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919813" y="3607862"/>
            <a:ext cx="119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3"/>
              </a:rPr>
              <a:t>Link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340"/>
            <a:ext cx="7772400" cy="1470025"/>
          </a:xfrm>
        </p:spPr>
        <p:txBody>
          <a:bodyPr/>
          <a:lstStyle/>
          <a:p>
            <a:r>
              <a:rPr lang="hu-HU" sz="4000" dirty="0"/>
              <a:t>Európai Unió Tanácsának feladata</a:t>
            </a:r>
            <a:endParaRPr lang="en-US" sz="4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251520" y="1556792"/>
            <a:ext cx="85689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 smtClean="0">
                <a:solidFill>
                  <a:schemeClr val="tx1"/>
                </a:solidFill>
              </a:rPr>
              <a:t>A Tanácsban </a:t>
            </a:r>
            <a:r>
              <a:rPr lang="hu-HU" b="1" dirty="0" smtClean="0">
                <a:solidFill>
                  <a:schemeClr val="tx1"/>
                </a:solidFill>
              </a:rPr>
              <a:t>az uniós országok miniszterei</a:t>
            </a:r>
            <a:r>
              <a:rPr lang="hu-HU" dirty="0" smtClean="0">
                <a:solidFill>
                  <a:schemeClr val="tx1"/>
                </a:solidFill>
              </a:rPr>
              <a:t> üléseznek, hogy </a:t>
            </a:r>
            <a:r>
              <a:rPr lang="hu-HU" b="1" dirty="0" smtClean="0">
                <a:solidFill>
                  <a:schemeClr val="tx1"/>
                </a:solidFill>
              </a:rPr>
              <a:t>uniós jogszabályokat vitassanak meg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b="1" dirty="0" smtClean="0">
                <a:solidFill>
                  <a:schemeClr val="tx1"/>
                </a:solidFill>
              </a:rPr>
              <a:t>módosítsanak</a:t>
            </a:r>
            <a:r>
              <a:rPr lang="hu-HU" dirty="0" smtClean="0">
                <a:solidFill>
                  <a:schemeClr val="tx1"/>
                </a:solidFill>
              </a:rPr>
              <a:t> és </a:t>
            </a:r>
            <a:r>
              <a:rPr lang="hu-HU" b="1" dirty="0" smtClean="0">
                <a:solidFill>
                  <a:schemeClr val="tx1"/>
                </a:solidFill>
              </a:rPr>
              <a:t>fogadjanak el</a:t>
            </a:r>
            <a:r>
              <a:rPr lang="hu-HU" dirty="0" smtClean="0">
                <a:solidFill>
                  <a:schemeClr val="tx1"/>
                </a:solidFill>
              </a:rPr>
              <a:t>, illetve hogy </a:t>
            </a:r>
            <a:r>
              <a:rPr lang="hu-HU" b="1" dirty="0" smtClean="0">
                <a:solidFill>
                  <a:schemeClr val="tx1"/>
                </a:solidFill>
              </a:rPr>
              <a:t>összehangolják az uniós szakpolitikákat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 miniszterek felhatalmazással bírnak arra nézve, hogy </a:t>
            </a:r>
            <a:r>
              <a:rPr lang="hu-HU" b="1" dirty="0" smtClean="0">
                <a:solidFill>
                  <a:schemeClr val="tx1"/>
                </a:solidFill>
              </a:rPr>
              <a:t>kormányuk nevében kötelezettséget vállaljanak</a:t>
            </a:r>
            <a:r>
              <a:rPr lang="hu-HU" dirty="0" smtClean="0">
                <a:solidFill>
                  <a:schemeClr val="tx1"/>
                </a:solidFill>
              </a:rPr>
              <a:t> a Tanács ülésein elfogadott intézkedések végrehajtására.</a:t>
            </a: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Az Európai Parlamenttel együtt a Tanács az Európai Unió </a:t>
            </a:r>
            <a:r>
              <a:rPr lang="hu-HU" b="1" dirty="0" smtClean="0">
                <a:solidFill>
                  <a:schemeClr val="tx1"/>
                </a:solidFill>
              </a:rPr>
              <a:t>fő döntéshozatali intézménye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73" y="15298"/>
            <a:ext cx="7772400" cy="1470025"/>
          </a:xfrm>
        </p:spPr>
        <p:txBody>
          <a:bodyPr/>
          <a:lstStyle/>
          <a:p>
            <a:r>
              <a:rPr lang="hu-HU" sz="4000" dirty="0"/>
              <a:t>Európai Unió Tanácsának feladata</a:t>
            </a:r>
            <a:endParaRPr lang="en-US" sz="4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107504" y="1556792"/>
            <a:ext cx="892899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solidFill>
                  <a:schemeClr val="tx1"/>
                </a:solidFill>
              </a:rPr>
              <a:t>A tagállami szakpolitikák koordinálása</a:t>
            </a: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 Tanács feladata a tagállami szakpolitikák koordinálása egyes meghatározott területeken, úgymint: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</a:rPr>
              <a:t>gazdaság- és költségvetési politika:</a:t>
            </a:r>
            <a:r>
              <a:rPr lang="hu-HU" dirty="0" smtClean="0">
                <a:solidFill>
                  <a:schemeClr val="tx1"/>
                </a:solidFill>
              </a:rPr>
              <a:t> koordinálja a tagállamok </a:t>
            </a:r>
            <a:r>
              <a:rPr lang="hu-HU" b="1" dirty="0" smtClean="0">
                <a:solidFill>
                  <a:schemeClr val="tx1"/>
                </a:solidFill>
              </a:rPr>
              <a:t>gazdaság- és költségvetési politikáit</a:t>
            </a:r>
            <a:r>
              <a:rPr lang="hu-HU" dirty="0" smtClean="0">
                <a:solidFill>
                  <a:schemeClr val="tx1"/>
                </a:solidFill>
              </a:rPr>
              <a:t>, figyelemmel kíséri </a:t>
            </a:r>
            <a:r>
              <a:rPr lang="hu-HU" b="1" dirty="0" smtClean="0">
                <a:solidFill>
                  <a:schemeClr val="tx1"/>
                </a:solidFill>
              </a:rPr>
              <a:t>költségvetési politikáikat </a:t>
            </a:r>
            <a:r>
              <a:rPr lang="hu-HU" dirty="0" smtClean="0">
                <a:solidFill>
                  <a:schemeClr val="tx1"/>
                </a:solidFill>
              </a:rPr>
              <a:t>és erősíti az EU költségvetési keretrendszerét, továbbá az </a:t>
            </a:r>
            <a:r>
              <a:rPr lang="hu-HU" b="1" dirty="0" smtClean="0">
                <a:solidFill>
                  <a:schemeClr val="tx1"/>
                </a:solidFill>
              </a:rPr>
              <a:t>euróval kapcsolatos jogi és gyakorlati kérdésekkel </a:t>
            </a:r>
            <a:r>
              <a:rPr lang="hu-HU" dirty="0" smtClean="0">
                <a:solidFill>
                  <a:schemeClr val="tx1"/>
                </a:solidFill>
              </a:rPr>
              <a:t>is foglalkozik.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</a:rPr>
              <a:t>oktatás, kultúra, ifjúság és sport:</a:t>
            </a:r>
            <a:r>
              <a:rPr lang="hu-HU" dirty="0" smtClean="0">
                <a:solidFill>
                  <a:schemeClr val="tx1"/>
                </a:solidFill>
              </a:rPr>
              <a:t> uniós szintű </a:t>
            </a:r>
            <a:r>
              <a:rPr lang="hu-HU" b="1" dirty="0" smtClean="0">
                <a:solidFill>
                  <a:schemeClr val="tx1"/>
                </a:solidFill>
              </a:rPr>
              <a:t>szakpolitikai keretrendszereket és munkaterveket fogad el </a:t>
            </a:r>
            <a:r>
              <a:rPr lang="hu-HU" dirty="0" smtClean="0">
                <a:solidFill>
                  <a:schemeClr val="tx1"/>
                </a:solidFill>
              </a:rPr>
              <a:t>ezeken a területeken, amelyekben megjelöli, hogy a tagállamoknak és a Bizottságnak elsődlegesen mely kérdésekben kell együttműködnie.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</a:rPr>
              <a:t>foglalkoztatáspolitika:</a:t>
            </a:r>
            <a:r>
              <a:rPr lang="hu-HU" dirty="0" smtClean="0">
                <a:solidFill>
                  <a:schemeClr val="tx1"/>
                </a:solidFill>
              </a:rPr>
              <a:t>  az uniós foglalkoztatási helyzetről szóló európai tanácsi következtetésekre támaszkodva minden évben </a:t>
            </a:r>
            <a:r>
              <a:rPr lang="hu-HU" b="1" dirty="0" smtClean="0">
                <a:solidFill>
                  <a:schemeClr val="tx1"/>
                </a:solidFill>
              </a:rPr>
              <a:t>iránymutatásokat és ajánlásokat </a:t>
            </a:r>
            <a:r>
              <a:rPr lang="hu-HU" dirty="0" smtClean="0">
                <a:solidFill>
                  <a:schemeClr val="tx1"/>
                </a:solidFill>
              </a:rPr>
              <a:t>készít a tagállamoknak.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469" y="15298"/>
            <a:ext cx="7772400" cy="1470025"/>
          </a:xfrm>
        </p:spPr>
        <p:txBody>
          <a:bodyPr/>
          <a:lstStyle/>
          <a:p>
            <a:r>
              <a:rPr lang="hu-HU" sz="4000" dirty="0"/>
              <a:t>Európai Unió Tanácsának feladata</a:t>
            </a:r>
            <a:endParaRPr lang="en-US" sz="4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179512" y="1628800"/>
            <a:ext cx="88569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 smtClean="0">
                <a:solidFill>
                  <a:schemeClr val="tx1"/>
                </a:solidFill>
              </a:rPr>
              <a:t>A Tanács az Európai Tanács által adott iránymutatások alapján </a:t>
            </a:r>
            <a:r>
              <a:rPr lang="hu-HU" b="1" dirty="0" smtClean="0">
                <a:solidFill>
                  <a:schemeClr val="tx1"/>
                </a:solidFill>
              </a:rPr>
              <a:t>meghatározza és végrehajtja</a:t>
            </a:r>
            <a:r>
              <a:rPr lang="hu-HU" dirty="0" smtClean="0">
                <a:solidFill>
                  <a:schemeClr val="tx1"/>
                </a:solidFill>
              </a:rPr>
              <a:t> az EU </a:t>
            </a:r>
            <a:r>
              <a:rPr lang="hu-HU" b="1" dirty="0" smtClean="0">
                <a:solidFill>
                  <a:schemeClr val="tx1"/>
                </a:solidFill>
              </a:rPr>
              <a:t>közös </a:t>
            </a:r>
            <a:r>
              <a:rPr lang="hu-HU" b="1" dirty="0" err="1" smtClean="0">
                <a:solidFill>
                  <a:schemeClr val="tx1"/>
                </a:solidFill>
              </a:rPr>
              <a:t>kül-</a:t>
            </a:r>
            <a:r>
              <a:rPr lang="hu-HU" b="1" dirty="0" smtClean="0">
                <a:solidFill>
                  <a:schemeClr val="tx1"/>
                </a:solidFill>
              </a:rPr>
              <a:t> és biztonságpolitikáját.</a:t>
            </a:r>
            <a:r>
              <a:rPr lang="hu-HU" dirty="0" smtClean="0">
                <a:solidFill>
                  <a:schemeClr val="tx1"/>
                </a:solidFill>
              </a:rPr>
              <a:t> Ide tartoznak az </a:t>
            </a:r>
            <a:r>
              <a:rPr lang="hu-HU" b="1" dirty="0" smtClean="0">
                <a:solidFill>
                  <a:schemeClr val="tx1"/>
                </a:solidFill>
              </a:rPr>
              <a:t>uniós fejlesztési és humanitárius támogatások</a:t>
            </a:r>
            <a:r>
              <a:rPr lang="hu-HU" dirty="0" smtClean="0">
                <a:solidFill>
                  <a:schemeClr val="tx1"/>
                </a:solidFill>
              </a:rPr>
              <a:t>, valamint </a:t>
            </a:r>
            <a:r>
              <a:rPr lang="hu-HU" b="1" dirty="0" smtClean="0">
                <a:solidFill>
                  <a:schemeClr val="tx1"/>
                </a:solidFill>
              </a:rPr>
              <a:t>a védelem és a kereskedelem is</a:t>
            </a:r>
            <a:r>
              <a:rPr lang="hu-HU" dirty="0" smtClean="0">
                <a:solidFill>
                  <a:schemeClr val="tx1"/>
                </a:solidFill>
              </a:rPr>
              <a:t>. </a:t>
            </a: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b="1" dirty="0" smtClean="0">
                <a:solidFill>
                  <a:schemeClr val="tx1"/>
                </a:solidFill>
              </a:rPr>
              <a:t>Tanács ad megbízást a Bizottságnak </a:t>
            </a:r>
            <a:r>
              <a:rPr lang="hu-HU" dirty="0" smtClean="0">
                <a:solidFill>
                  <a:schemeClr val="tx1"/>
                </a:solidFill>
              </a:rPr>
              <a:t>arra, hogy az EU nevében </a:t>
            </a:r>
            <a:r>
              <a:rPr lang="hu-HU" b="1" dirty="0" smtClean="0">
                <a:solidFill>
                  <a:schemeClr val="tx1"/>
                </a:solidFill>
              </a:rPr>
              <a:t>tárgyalásokat folytasson az EU</a:t>
            </a:r>
            <a:r>
              <a:rPr lang="hu-HU" dirty="0" smtClean="0">
                <a:solidFill>
                  <a:schemeClr val="tx1"/>
                </a:solidFill>
              </a:rPr>
              <a:t>, valamint </a:t>
            </a:r>
            <a:r>
              <a:rPr lang="hu-HU" b="1" dirty="0" smtClean="0">
                <a:solidFill>
                  <a:schemeClr val="tx1"/>
                </a:solidFill>
              </a:rPr>
              <a:t>nem uniós országok </a:t>
            </a:r>
            <a:r>
              <a:rPr lang="hu-HU" dirty="0" smtClean="0">
                <a:solidFill>
                  <a:schemeClr val="tx1"/>
                </a:solidFill>
              </a:rPr>
              <a:t>vagy </a:t>
            </a:r>
            <a:r>
              <a:rPr lang="hu-HU" b="1" dirty="0" smtClean="0">
                <a:solidFill>
                  <a:schemeClr val="tx1"/>
                </a:solidFill>
              </a:rPr>
              <a:t>nemzetközi szervezetek közötti megállapodásokról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hu-HU" dirty="0" smtClean="0">
              <a:solidFill>
                <a:schemeClr val="tx1"/>
              </a:solidFill>
            </a:endParaRP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 tárgyalások </a:t>
            </a:r>
            <a:r>
              <a:rPr lang="hu-HU" dirty="0" err="1" smtClean="0">
                <a:solidFill>
                  <a:schemeClr val="tx1"/>
                </a:solidFill>
              </a:rPr>
              <a:t>lezárultával</a:t>
            </a:r>
            <a:r>
              <a:rPr lang="hu-HU" dirty="0" smtClean="0">
                <a:solidFill>
                  <a:schemeClr val="tx1"/>
                </a:solidFill>
              </a:rPr>
              <a:t> a Tanács </a:t>
            </a:r>
            <a:r>
              <a:rPr lang="hu-HU" b="1" dirty="0" smtClean="0">
                <a:solidFill>
                  <a:schemeClr val="tx1"/>
                </a:solidFill>
              </a:rPr>
              <a:t>határoz</a:t>
            </a:r>
            <a:r>
              <a:rPr lang="hu-HU" dirty="0" smtClean="0">
                <a:solidFill>
                  <a:schemeClr val="tx1"/>
                </a:solidFill>
              </a:rPr>
              <a:t> – a Bizottság javaslata alapján – a megállapodások </a:t>
            </a:r>
            <a:r>
              <a:rPr lang="hu-HU" b="1" dirty="0" smtClean="0">
                <a:solidFill>
                  <a:schemeClr val="tx1"/>
                </a:solidFill>
              </a:rPr>
              <a:t>aláírásáról és megkötéséről</a:t>
            </a:r>
            <a:r>
              <a:rPr lang="hu-HU" dirty="0" smtClean="0">
                <a:solidFill>
                  <a:schemeClr val="tx1"/>
                </a:solidFill>
              </a:rPr>
              <a:t>. A Tanács </a:t>
            </a:r>
            <a:r>
              <a:rPr lang="hu-HU" b="1" dirty="0" smtClean="0">
                <a:solidFill>
                  <a:schemeClr val="tx1"/>
                </a:solidFill>
              </a:rPr>
              <a:t>fogadja el</a:t>
            </a:r>
            <a:r>
              <a:rPr lang="hu-HU" dirty="0" smtClean="0">
                <a:solidFill>
                  <a:schemeClr val="tx1"/>
                </a:solidFill>
              </a:rPr>
              <a:t> továbbá a megállapodások megkötéséről szóló </a:t>
            </a:r>
            <a:r>
              <a:rPr lang="hu-HU" b="1" dirty="0" smtClean="0">
                <a:solidFill>
                  <a:schemeClr val="tx1"/>
                </a:solidFill>
              </a:rPr>
              <a:t>végleges határozatot</a:t>
            </a:r>
            <a:r>
              <a:rPr lang="hu-HU" dirty="0" smtClean="0">
                <a:solidFill>
                  <a:schemeClr val="tx1"/>
                </a:solidFill>
              </a:rPr>
              <a:t>, miután az </a:t>
            </a:r>
            <a:r>
              <a:rPr lang="hu-HU" b="1" dirty="0" smtClean="0">
                <a:solidFill>
                  <a:schemeClr val="tx1"/>
                </a:solidFill>
              </a:rPr>
              <a:t>Európai Parlament az egyetértését adta és valamennyi uniós tagállam megerősítette a megállapodást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632"/>
            <a:ext cx="5352013" cy="68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331" y="116632"/>
            <a:ext cx="7772400" cy="1470025"/>
          </a:xfrm>
        </p:spPr>
        <p:txBody>
          <a:bodyPr/>
          <a:lstStyle/>
          <a:p>
            <a:r>
              <a:rPr lang="hu-HU" sz="3600" dirty="0"/>
              <a:t>Hogyan végzi munkáját a Tanács?</a:t>
            </a:r>
            <a:endParaRPr lang="en-US" sz="36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395536" y="1628800"/>
            <a:ext cx="83529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 smtClean="0">
                <a:solidFill>
                  <a:schemeClr val="tx1"/>
                </a:solidFill>
              </a:rPr>
              <a:t>A Tanács </a:t>
            </a:r>
            <a:r>
              <a:rPr lang="hu-HU" b="1" dirty="0" smtClean="0">
                <a:solidFill>
                  <a:schemeClr val="tx1"/>
                </a:solidFill>
              </a:rPr>
              <a:t>megbeszélései</a:t>
            </a:r>
            <a:r>
              <a:rPr lang="hu-HU" dirty="0" smtClean="0">
                <a:solidFill>
                  <a:schemeClr val="tx1"/>
                </a:solidFill>
              </a:rPr>
              <a:t> nyilvánosak. Ugyanez mondható el a </a:t>
            </a:r>
            <a:r>
              <a:rPr lang="hu-HU" b="1" dirty="0" smtClean="0">
                <a:solidFill>
                  <a:schemeClr val="tx1"/>
                </a:solidFill>
              </a:rPr>
              <a:t>szavazásról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 döntések elfogadásához rendszerint ún. </a:t>
            </a:r>
            <a:r>
              <a:rPr lang="hu-HU" b="1" dirty="0" smtClean="0">
                <a:solidFill>
                  <a:schemeClr val="tx1"/>
                </a:solidFill>
              </a:rPr>
              <a:t>minősített többségre</a:t>
            </a:r>
            <a:r>
              <a:rPr lang="hu-HU" dirty="0" smtClean="0">
                <a:solidFill>
                  <a:schemeClr val="tx1"/>
                </a:solidFill>
              </a:rPr>
              <a:t> van szükség. A minősített többséghez az kell, hogy: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a döntést az uniós országok </a:t>
            </a:r>
            <a:r>
              <a:rPr lang="hu-HU" b="1" dirty="0" smtClean="0">
                <a:solidFill>
                  <a:schemeClr val="tx1"/>
                </a:solidFill>
              </a:rPr>
              <a:t>55%-a támogassa </a:t>
            </a:r>
            <a:r>
              <a:rPr lang="hu-HU" dirty="0" smtClean="0">
                <a:solidFill>
                  <a:schemeClr val="tx1"/>
                </a:solidFill>
              </a:rPr>
              <a:t>(az Uniót jelenleg 27 tagállam alkotja, így az 55% 15 tagországnak feleltethető meg),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továbbá hogy az </a:t>
            </a:r>
            <a:r>
              <a:rPr lang="hu-HU" b="1" dirty="0" smtClean="0">
                <a:solidFill>
                  <a:schemeClr val="tx1"/>
                </a:solidFill>
              </a:rPr>
              <a:t>igennel szavazó tagországok </a:t>
            </a:r>
            <a:r>
              <a:rPr lang="hu-HU" dirty="0" smtClean="0">
                <a:solidFill>
                  <a:schemeClr val="tx1"/>
                </a:solidFill>
              </a:rPr>
              <a:t>lakosainak száma együttesen elérje vagy meghaladja az </a:t>
            </a:r>
            <a:r>
              <a:rPr lang="hu-HU" b="1" dirty="0" smtClean="0">
                <a:solidFill>
                  <a:schemeClr val="tx1"/>
                </a:solidFill>
              </a:rPr>
              <a:t>Unió teljes lakosságának 65%-át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600" dirty="0"/>
              <a:t>Hogyan végzi munkáját a Tanács?</a:t>
            </a:r>
            <a:endParaRPr lang="en-US" sz="36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179512" y="1700808"/>
            <a:ext cx="86409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Ahhoz, hogy </a:t>
            </a:r>
            <a:r>
              <a:rPr lang="hu-HU" sz="2400" b="1" dirty="0" smtClean="0">
                <a:solidFill>
                  <a:schemeClr val="tx1"/>
                </a:solidFill>
              </a:rPr>
              <a:t>megakadályozhassák a döntés elfogadását</a:t>
            </a:r>
            <a:r>
              <a:rPr lang="hu-HU" sz="2400" dirty="0" smtClean="0">
                <a:solidFill>
                  <a:schemeClr val="tx1"/>
                </a:solidFill>
              </a:rPr>
              <a:t>, legalább </a:t>
            </a:r>
            <a:r>
              <a:rPr lang="hu-HU" sz="2400" b="1" dirty="0" smtClean="0">
                <a:solidFill>
                  <a:schemeClr val="tx1"/>
                </a:solidFill>
              </a:rPr>
              <a:t>4 tagországnak</a:t>
            </a:r>
            <a:r>
              <a:rPr lang="hu-HU" sz="2400" dirty="0" smtClean="0">
                <a:solidFill>
                  <a:schemeClr val="tx1"/>
                </a:solidFill>
              </a:rPr>
              <a:t> </a:t>
            </a:r>
            <a:r>
              <a:rPr lang="hu-HU" sz="2400" b="1" dirty="0" smtClean="0">
                <a:solidFill>
                  <a:schemeClr val="tx1"/>
                </a:solidFill>
              </a:rPr>
              <a:t>nemmel kell szavaznia</a:t>
            </a:r>
            <a:r>
              <a:rPr lang="hu-HU" sz="2400" dirty="0" smtClean="0">
                <a:solidFill>
                  <a:schemeClr val="tx1"/>
                </a:solidFill>
              </a:rPr>
              <a:t>. </a:t>
            </a:r>
            <a:r>
              <a:rPr lang="hu-HU" sz="2400" b="1" dirty="0" smtClean="0">
                <a:solidFill>
                  <a:schemeClr val="tx1"/>
                </a:solidFill>
              </a:rPr>
              <a:t>További feltétel</a:t>
            </a:r>
            <a:r>
              <a:rPr lang="hu-HU" sz="2400" dirty="0" smtClean="0">
                <a:solidFill>
                  <a:schemeClr val="tx1"/>
                </a:solidFill>
              </a:rPr>
              <a:t>, hogy e 4 tagország népessége együttesen </a:t>
            </a:r>
            <a:r>
              <a:rPr lang="hu-HU" sz="2400" b="1" dirty="0" smtClean="0">
                <a:solidFill>
                  <a:schemeClr val="tx1"/>
                </a:solidFill>
              </a:rPr>
              <a:t>legalább 35%-át alkossa az EU teljes lakosságának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hu-H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Kivételt</a:t>
            </a:r>
            <a:r>
              <a:rPr lang="hu-HU" sz="2400" dirty="0" smtClean="0">
                <a:solidFill>
                  <a:schemeClr val="tx1"/>
                </a:solidFill>
              </a:rPr>
              <a:t> képeznek az </a:t>
            </a:r>
            <a:r>
              <a:rPr lang="hu-HU" sz="2400" b="1" dirty="0" smtClean="0">
                <a:solidFill>
                  <a:schemeClr val="tx1"/>
                </a:solidFill>
              </a:rPr>
              <a:t>érzékeny témákkal </a:t>
            </a:r>
            <a:r>
              <a:rPr lang="hu-HU" sz="2400" dirty="0" smtClean="0">
                <a:solidFill>
                  <a:schemeClr val="tx1"/>
                </a:solidFill>
              </a:rPr>
              <a:t>– pl. a külpolitikai és az adóügyi kérdésekkel – kapcsolatos döntések, melyek meghozatalához a tagállamok </a:t>
            </a:r>
            <a:r>
              <a:rPr lang="hu-HU" sz="2400" b="1" dirty="0" smtClean="0">
                <a:solidFill>
                  <a:schemeClr val="tx1"/>
                </a:solidFill>
              </a:rPr>
              <a:t>egyhangú szavazatára</a:t>
            </a:r>
            <a:r>
              <a:rPr lang="hu-HU" sz="2400" dirty="0" smtClean="0">
                <a:solidFill>
                  <a:schemeClr val="tx1"/>
                </a:solidFill>
              </a:rPr>
              <a:t>  van szükség.</a:t>
            </a:r>
          </a:p>
          <a:p>
            <a:pPr algn="just"/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Eljárási és adminisztratív ügyekben a döntéshozatal </a:t>
            </a:r>
            <a:r>
              <a:rPr lang="hu-HU" sz="2400" b="1" dirty="0" smtClean="0">
                <a:solidFill>
                  <a:schemeClr val="tx1"/>
                </a:solidFill>
              </a:rPr>
              <a:t>egyszerű többséggel</a:t>
            </a:r>
            <a:r>
              <a:rPr lang="hu-HU" sz="2400" dirty="0" smtClean="0">
                <a:solidFill>
                  <a:schemeClr val="tx1"/>
                </a:solidFill>
              </a:rPr>
              <a:t> történik.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404664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atin typeface="+mj-lt"/>
              </a:rPr>
              <a:t>Európai Bizottság</a:t>
            </a:r>
            <a:endParaRPr lang="hu-HU" sz="4400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30809" y="5811195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europa.eu</a:t>
            </a:r>
            <a:endParaRPr lang="hu-HU" sz="105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8" y="1484784"/>
            <a:ext cx="6934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131840" y="332656"/>
            <a:ext cx="4243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dirty="0">
                <a:latin typeface="+mj-lt"/>
              </a:rPr>
              <a:t>Európai Bizottság</a:t>
            </a:r>
          </a:p>
        </p:txBody>
      </p:sp>
      <p:sp>
        <p:nvSpPr>
          <p:cNvPr id="6" name="Tartalom helye 3"/>
          <p:cNvSpPr txBox="1">
            <a:spLocks/>
          </p:cNvSpPr>
          <p:nvPr/>
        </p:nvSpPr>
        <p:spPr bwMode="auto">
          <a:xfrm>
            <a:off x="107504" y="1340768"/>
            <a:ext cx="4536504" cy="393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Szerep</a:t>
            </a:r>
            <a:r>
              <a:rPr lang="hu-HU" sz="2800" dirty="0" smtClean="0">
                <a:solidFill>
                  <a:schemeClr val="tx1"/>
                </a:solidFill>
              </a:rPr>
              <a:t>: előmozdítja az EU általános érdekeinek érvényesülését azáltal, hogy jogszabályjavaslatokat dolgoz ki, érvényt szerez a már elfogadott uniós jogszabályoknak, továbbá végrehajtja a szakpolitikákat és az uniós költségvetést</a:t>
            </a: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Tagok</a:t>
            </a:r>
            <a:r>
              <a:rPr lang="hu-HU" sz="2800" dirty="0" smtClean="0">
                <a:solidFill>
                  <a:schemeClr val="tx1"/>
                </a:solidFill>
              </a:rPr>
              <a:t>: a biztosi testület, melybe mindegyik uniós tagállam 1 biztost delegál</a:t>
            </a: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Székhely</a:t>
            </a:r>
            <a:r>
              <a:rPr lang="hu-HU" sz="2800" dirty="0" smtClean="0">
                <a:solidFill>
                  <a:schemeClr val="tx1"/>
                </a:solidFill>
              </a:rPr>
              <a:t>: Brüsszel (Belgium)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146110" y="4386010"/>
            <a:ext cx="14542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Forrás: </a:t>
            </a:r>
            <a:r>
              <a:rPr lang="hu-HU" sz="800" dirty="0"/>
              <a:t>https://</a:t>
            </a:r>
            <a:r>
              <a:rPr lang="hu-HU" sz="800" dirty="0" smtClean="0"/>
              <a:t>ec.europa.eu</a:t>
            </a:r>
            <a:endParaRPr lang="hu-HU" sz="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2184" y="4980563"/>
            <a:ext cx="3825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latin typeface="+mj-lt"/>
              </a:rPr>
              <a:t>Elnök</a:t>
            </a:r>
            <a:r>
              <a:rPr lang="hu-HU" sz="2200" dirty="0">
                <a:latin typeface="+mj-lt"/>
              </a:rPr>
              <a:t>: </a:t>
            </a:r>
            <a:r>
              <a:rPr lang="hu-HU" sz="2200" dirty="0" err="1">
                <a:latin typeface="+mj-lt"/>
              </a:rPr>
              <a:t>Ursula</a:t>
            </a:r>
            <a:r>
              <a:rPr lang="hu-HU" sz="2200" dirty="0">
                <a:latin typeface="+mj-lt"/>
              </a:rPr>
              <a:t> von der </a:t>
            </a:r>
            <a:r>
              <a:rPr lang="hu-HU" sz="2200" dirty="0" err="1" smtClean="0">
                <a:latin typeface="+mj-lt"/>
              </a:rPr>
              <a:t>Leyen</a:t>
            </a:r>
            <a:endParaRPr lang="hu-HU" sz="2200" dirty="0" smtClean="0">
              <a:latin typeface="+mj-lt"/>
            </a:endParaRPr>
          </a:p>
          <a:p>
            <a:r>
              <a:rPr lang="hu-HU" sz="2200" b="1" dirty="0">
                <a:latin typeface="+mj-lt"/>
              </a:rPr>
              <a:t>Származása: </a:t>
            </a:r>
            <a:r>
              <a:rPr lang="hu-HU" sz="2200" dirty="0" err="1" smtClean="0">
                <a:latin typeface="+mj-lt"/>
              </a:rPr>
              <a:t>Ixelles</a:t>
            </a:r>
            <a:r>
              <a:rPr lang="hu-HU" sz="2200" dirty="0" smtClean="0">
                <a:latin typeface="+mj-lt"/>
              </a:rPr>
              <a:t>, Belgium</a:t>
            </a:r>
          </a:p>
          <a:p>
            <a:r>
              <a:rPr lang="hu-HU" sz="2200" b="1" dirty="0" smtClean="0">
                <a:latin typeface="+mj-lt"/>
              </a:rPr>
              <a:t>Foglalkozása</a:t>
            </a:r>
            <a:r>
              <a:rPr lang="hu-HU" sz="2200" b="1" dirty="0">
                <a:latin typeface="+mj-lt"/>
              </a:rPr>
              <a:t>: </a:t>
            </a:r>
            <a:r>
              <a:rPr lang="hu-HU" sz="2200" dirty="0" smtClean="0">
                <a:latin typeface="+mj-lt"/>
              </a:rPr>
              <a:t>orvos, politikus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427983" y="4965255"/>
            <a:ext cx="4475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+mj-lt"/>
              </a:rPr>
              <a:t>Párt: </a:t>
            </a:r>
            <a:r>
              <a:rPr lang="hu-HU" sz="2000" dirty="0">
                <a:latin typeface="+mj-lt"/>
              </a:rPr>
              <a:t>Kereszténydemokrata Unió</a:t>
            </a:r>
          </a:p>
          <a:p>
            <a:r>
              <a:rPr lang="hu-HU" sz="2000" b="1" dirty="0">
                <a:latin typeface="+mj-lt"/>
              </a:rPr>
              <a:t>Megválasztása: </a:t>
            </a:r>
            <a:r>
              <a:rPr lang="hu-HU" sz="2000" dirty="0">
                <a:latin typeface="+mj-lt"/>
              </a:rPr>
              <a:t>2019. december 1.</a:t>
            </a:r>
          </a:p>
          <a:p>
            <a:r>
              <a:rPr lang="hu-HU" sz="2000" b="1" dirty="0">
                <a:latin typeface="+mj-lt"/>
              </a:rPr>
              <a:t>Elődje: </a:t>
            </a:r>
            <a:r>
              <a:rPr lang="hu-HU" sz="2000" dirty="0">
                <a:latin typeface="+mj-lt"/>
              </a:rPr>
              <a:t>Jean-Claude </a:t>
            </a:r>
            <a:r>
              <a:rPr lang="hu-HU" sz="2000" dirty="0" err="1">
                <a:latin typeface="+mj-lt"/>
              </a:rPr>
              <a:t>Juncker</a:t>
            </a:r>
            <a:endParaRPr lang="hu-HU" sz="2000" dirty="0">
              <a:latin typeface="+mj-lt"/>
            </a:endParaRPr>
          </a:p>
          <a:p>
            <a:endParaRPr lang="hu-HU" sz="2000" dirty="0">
              <a:latin typeface="+mj-lt"/>
            </a:endParaRPr>
          </a:p>
          <a:p>
            <a:endParaRPr lang="hu-HU" sz="2000" dirty="0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62" y="1412776"/>
            <a:ext cx="2924696" cy="29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19672" y="332656"/>
            <a:ext cx="6827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dirty="0">
                <a:latin typeface="+mj-lt"/>
              </a:rPr>
              <a:t>Európai Bizottság összetétele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3" y="1916832"/>
            <a:ext cx="4680520" cy="263279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7693" y="4725144"/>
            <a:ext cx="286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További információkért klikk: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3047261" y="4644339"/>
            <a:ext cx="876667" cy="5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hlinkClick r:id="rId3"/>
              </a:rPr>
              <a:t>Link</a:t>
            </a:r>
            <a:endParaRPr lang="hu-HU" sz="2400" dirty="0" smtClean="0"/>
          </a:p>
          <a:p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22587" y="1232999"/>
            <a:ext cx="39310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Az intézmény </a:t>
            </a:r>
            <a:r>
              <a:rPr lang="hu-HU" sz="2000" b="1" dirty="0">
                <a:latin typeface="+mj-lt"/>
              </a:rPr>
              <a:t>politikai vezetéséről</a:t>
            </a:r>
            <a:r>
              <a:rPr lang="hu-HU" sz="2000" dirty="0">
                <a:latin typeface="+mj-lt"/>
              </a:rPr>
              <a:t> a </a:t>
            </a:r>
            <a:r>
              <a:rPr lang="hu-HU" sz="2000" b="1" dirty="0">
                <a:latin typeface="+mj-lt"/>
              </a:rPr>
              <a:t>biztosok testülete gondoskodik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amelyet </a:t>
            </a:r>
            <a:r>
              <a:rPr lang="hu-HU" sz="2000" dirty="0">
                <a:latin typeface="+mj-lt"/>
              </a:rPr>
              <a:t>tagállamonként egy, összesen tehát </a:t>
            </a:r>
            <a:r>
              <a:rPr lang="hu-HU" sz="2000" b="1" dirty="0">
                <a:latin typeface="+mj-lt"/>
              </a:rPr>
              <a:t>27 biztos alkot</a:t>
            </a:r>
            <a:r>
              <a:rPr lang="hu-HU" sz="2000" dirty="0">
                <a:latin typeface="+mj-lt"/>
              </a:rPr>
              <a:t>. </a:t>
            </a:r>
            <a:r>
              <a:rPr lang="hu-HU" sz="2000" b="1" dirty="0">
                <a:latin typeface="+mj-lt"/>
              </a:rPr>
              <a:t>A testület vezetője</a:t>
            </a:r>
            <a:r>
              <a:rPr lang="hu-HU" sz="2000" dirty="0">
                <a:latin typeface="+mj-lt"/>
              </a:rPr>
              <a:t>, </a:t>
            </a:r>
            <a:r>
              <a:rPr lang="hu-HU" sz="2000" b="1" dirty="0">
                <a:latin typeface="+mj-lt"/>
              </a:rPr>
              <a:t>a Bizottság elnöke</a:t>
            </a:r>
            <a:r>
              <a:rPr lang="hu-HU" sz="2000" dirty="0">
                <a:latin typeface="+mj-lt"/>
              </a:rPr>
              <a:t> dönt arról, hogy </a:t>
            </a:r>
            <a:r>
              <a:rPr lang="hu-HU" sz="2000" b="1" dirty="0">
                <a:latin typeface="+mj-lt"/>
              </a:rPr>
              <a:t>melyik biztos melyik szakpolitikai területért legyen felelős</a:t>
            </a:r>
            <a:r>
              <a:rPr lang="hu-HU" sz="2000" dirty="0" smtClean="0">
                <a:latin typeface="+mj-lt"/>
              </a:rPr>
              <a:t>.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A biztosi testület tagjai a következők: </a:t>
            </a:r>
            <a:r>
              <a:rPr lang="hu-HU" sz="2000" dirty="0">
                <a:latin typeface="+mj-lt"/>
              </a:rPr>
              <a:t>a Bizottság elnöke, nyolc alelnök, köztük három ügyvezető alelnök és az Unió külügyi és biztonságpolitikai főképviselője, valamint 18 biztos, akiknek mindegyike egy-egy szaktárcáért felel.</a:t>
            </a:r>
          </a:p>
        </p:txBody>
      </p:sp>
    </p:spTree>
    <p:extLst>
      <p:ext uri="{BB962C8B-B14F-4D97-AF65-F5344CB8AC3E}">
        <p14:creationId xmlns:p14="http://schemas.microsoft.com/office/powerpoint/2010/main" val="21945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35696" y="404664"/>
            <a:ext cx="6226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>
                <a:latin typeface="+mj-lt"/>
              </a:rPr>
              <a:t>Európai Bizottság összetétele</a:t>
            </a:r>
          </a:p>
        </p:txBody>
      </p:sp>
      <p:sp>
        <p:nvSpPr>
          <p:cNvPr id="3" name="Tartalom helye 3"/>
          <p:cNvSpPr txBox="1">
            <a:spLocks/>
          </p:cNvSpPr>
          <p:nvPr/>
        </p:nvSpPr>
        <p:spPr bwMode="auto">
          <a:xfrm>
            <a:off x="179512" y="1700808"/>
            <a:ext cx="871296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>
                <a:solidFill>
                  <a:schemeClr val="tx1"/>
                </a:solidFill>
              </a:rPr>
              <a:t>Az elnök kinevezése</a:t>
            </a: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Az európai bizottsági elnöki posztra az </a:t>
            </a:r>
            <a:r>
              <a:rPr lang="hu-HU" b="1" dirty="0" smtClean="0">
                <a:solidFill>
                  <a:schemeClr val="tx1"/>
                </a:solidFill>
              </a:rPr>
              <a:t>Európai Tanácsban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b="1" dirty="0" smtClean="0">
                <a:solidFill>
                  <a:schemeClr val="tx1"/>
                </a:solidFill>
              </a:rPr>
              <a:t>ülésező állam- és kormányfők állítanak jelöltet </a:t>
            </a:r>
            <a:r>
              <a:rPr lang="hu-HU" dirty="0" smtClean="0">
                <a:solidFill>
                  <a:schemeClr val="tx1"/>
                </a:solidFill>
              </a:rPr>
              <a:t>az európai parlamenti választások eredményének figyelembevételével.</a:t>
            </a:r>
          </a:p>
          <a:p>
            <a:pPr algn="just"/>
            <a:endParaRPr lang="hu-HU" dirty="0">
              <a:solidFill>
                <a:schemeClr val="tx1"/>
              </a:solidFill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</a:rPr>
              <a:t>A jelöltnek az európai parlamenti képviselők többségének támogatását el kell nyernie ahhoz, hogy megválasszák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19672" y="332656"/>
            <a:ext cx="6827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dirty="0">
                <a:latin typeface="+mj-lt"/>
              </a:rPr>
              <a:t>Európai Bizottság összetétele</a:t>
            </a:r>
          </a:p>
        </p:txBody>
      </p:sp>
      <p:sp>
        <p:nvSpPr>
          <p:cNvPr id="3" name="Tartalom helye 3"/>
          <p:cNvSpPr txBox="1">
            <a:spLocks/>
          </p:cNvSpPr>
          <p:nvPr/>
        </p:nvSpPr>
        <p:spPr bwMode="auto">
          <a:xfrm>
            <a:off x="179512" y="1556792"/>
            <a:ext cx="86409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smtClean="0">
                <a:solidFill>
                  <a:schemeClr val="tx1"/>
                </a:solidFill>
              </a:rPr>
              <a:t>A biztosi testület tagjainak kiválasztása</a:t>
            </a:r>
          </a:p>
          <a:p>
            <a:pPr algn="l"/>
            <a:endParaRPr lang="hu-HU" b="1" dirty="0" smtClean="0">
              <a:solidFill>
                <a:schemeClr val="tx1"/>
              </a:solidFill>
            </a:endParaRPr>
          </a:p>
          <a:p>
            <a:pPr algn="just"/>
            <a:r>
              <a:rPr lang="hu-HU" sz="2600" b="1" dirty="0" smtClean="0">
                <a:solidFill>
                  <a:schemeClr val="tx1"/>
                </a:solidFill>
              </a:rPr>
              <a:t>Az elnökjelölt kiválasztja, kiket javasol az alelnöki és a biztosi tisztségekre</a:t>
            </a:r>
            <a:r>
              <a:rPr lang="hu-HU" sz="2600" dirty="0" smtClean="0">
                <a:solidFill>
                  <a:schemeClr val="tx1"/>
                </a:solidFill>
              </a:rPr>
              <a:t>. Az alelnök- és </a:t>
            </a:r>
            <a:r>
              <a:rPr lang="hu-HU" sz="2600" dirty="0" err="1" smtClean="0">
                <a:solidFill>
                  <a:schemeClr val="tx1"/>
                </a:solidFill>
              </a:rPr>
              <a:t>biztosjelöltek</a:t>
            </a:r>
            <a:r>
              <a:rPr lang="hu-HU" sz="2600" dirty="0" smtClean="0">
                <a:solidFill>
                  <a:schemeClr val="tx1"/>
                </a:solidFill>
              </a:rPr>
              <a:t> listáját jóvá kell hagyniuk az </a:t>
            </a:r>
            <a:r>
              <a:rPr lang="hu-HU" sz="2600" b="1" dirty="0" smtClean="0">
                <a:solidFill>
                  <a:schemeClr val="tx1"/>
                </a:solidFill>
              </a:rPr>
              <a:t>Európai Tanács tagjainak</a:t>
            </a:r>
            <a:r>
              <a:rPr lang="hu-HU" sz="2600" dirty="0" smtClean="0">
                <a:solidFill>
                  <a:schemeClr val="tx1"/>
                </a:solidFill>
              </a:rPr>
              <a:t>, azaz a tagállamok vezetőinek.</a:t>
            </a:r>
          </a:p>
          <a:p>
            <a:pPr algn="just"/>
            <a:r>
              <a:rPr lang="hu-HU" sz="2600" b="1" dirty="0" smtClean="0">
                <a:solidFill>
                  <a:schemeClr val="tx1"/>
                </a:solidFill>
              </a:rPr>
              <a:t>Mindegyik jelölt meghallgatáson vesz részt </a:t>
            </a:r>
            <a:r>
              <a:rPr lang="hu-HU" sz="2600" dirty="0" smtClean="0">
                <a:solidFill>
                  <a:schemeClr val="tx1"/>
                </a:solidFill>
              </a:rPr>
              <a:t>az </a:t>
            </a:r>
            <a:r>
              <a:rPr lang="hu-HU" sz="2600" b="1" dirty="0" smtClean="0">
                <a:solidFill>
                  <a:schemeClr val="tx1"/>
                </a:solidFill>
              </a:rPr>
              <a:t>Európai Parlament előtt</a:t>
            </a:r>
            <a:r>
              <a:rPr lang="hu-HU" sz="2600" dirty="0" smtClean="0">
                <a:solidFill>
                  <a:schemeClr val="tx1"/>
                </a:solidFill>
              </a:rPr>
              <a:t>, hogy ismertesse a pozícióval kapcsolatos elképzeléseit, és megválaszolja a képviselők kérdéseit. </a:t>
            </a:r>
            <a:r>
              <a:rPr lang="hu-HU" sz="2600" b="1" dirty="0" smtClean="0">
                <a:solidFill>
                  <a:schemeClr val="tx1"/>
                </a:solidFill>
              </a:rPr>
              <a:t>Ezt követően a Parlament tagjai szavaznak</a:t>
            </a:r>
            <a:r>
              <a:rPr lang="hu-HU" sz="2600" dirty="0" smtClean="0">
                <a:solidFill>
                  <a:schemeClr val="tx1"/>
                </a:solidFill>
              </a:rPr>
              <a:t> arról, hogy </a:t>
            </a:r>
            <a:r>
              <a:rPr lang="hu-HU" sz="2600" b="1" dirty="0" smtClean="0">
                <a:solidFill>
                  <a:schemeClr val="tx1"/>
                </a:solidFill>
              </a:rPr>
              <a:t>jóváhagyják-e a biztosi testület egészét</a:t>
            </a:r>
            <a:r>
              <a:rPr lang="hu-HU" sz="2600" dirty="0" smtClean="0">
                <a:solidFill>
                  <a:schemeClr val="tx1"/>
                </a:solidFill>
              </a:rPr>
              <a:t>. Végezetül az Európai Tanács minősített többséggel kinevezi a hivatalba lépő Bizottságot.</a:t>
            </a:r>
          </a:p>
          <a:p>
            <a:pPr algn="just"/>
            <a:r>
              <a:rPr lang="hu-HU" sz="2600" dirty="0" smtClean="0">
                <a:solidFill>
                  <a:schemeClr val="tx1"/>
                </a:solidFill>
              </a:rPr>
              <a:t>A most hivatalban lévő Bizottság megbízatása 2024. október 31-ig tart.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1340"/>
            <a:ext cx="7772400" cy="1470025"/>
          </a:xfrm>
        </p:spPr>
        <p:txBody>
          <a:bodyPr/>
          <a:lstStyle/>
          <a:p>
            <a:r>
              <a:rPr lang="hu-HU" dirty="0"/>
              <a:t>Európai Bizottság összetétele</a:t>
            </a:r>
            <a:endParaRPr lang="en-US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 bwMode="auto">
          <a:xfrm>
            <a:off x="179513" y="1484784"/>
            <a:ext cx="417646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smtClean="0">
                <a:solidFill>
                  <a:schemeClr val="tx1"/>
                </a:solidFill>
              </a:rPr>
              <a:t>Várhelyi Olivér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magyar jogász, diplomata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2015 </a:t>
            </a:r>
            <a:r>
              <a:rPr lang="hu-HU" sz="2000" dirty="0" smtClean="0">
                <a:solidFill>
                  <a:schemeClr val="tx1"/>
                </a:solidFill>
              </a:rPr>
              <a:t>szeptemberétől</a:t>
            </a:r>
            <a:r>
              <a:rPr lang="hu-HU" sz="2000" dirty="0">
                <a:solidFill>
                  <a:schemeClr val="tx1"/>
                </a:solidFill>
              </a:rPr>
              <a:t> </a:t>
            </a:r>
            <a:r>
              <a:rPr lang="hu-HU" sz="2000" dirty="0" smtClean="0">
                <a:solidFill>
                  <a:schemeClr val="tx1"/>
                </a:solidFill>
              </a:rPr>
              <a:t>Magyarország </a:t>
            </a:r>
            <a:r>
              <a:rPr lang="hu-HU" sz="2000" b="1" dirty="0">
                <a:solidFill>
                  <a:schemeClr val="tx1"/>
                </a:solidFill>
              </a:rPr>
              <a:t>Európai Unió melletti </a:t>
            </a:r>
            <a:r>
              <a:rPr lang="hu-HU" sz="2000" b="1" dirty="0" smtClean="0">
                <a:solidFill>
                  <a:schemeClr val="tx1"/>
                </a:solidFill>
              </a:rPr>
              <a:t>állandó </a:t>
            </a:r>
            <a:r>
              <a:rPr lang="hu-HU" sz="2000" b="1" dirty="0">
                <a:solidFill>
                  <a:schemeClr val="tx1"/>
                </a:solidFill>
              </a:rPr>
              <a:t>képviseletének vezetője volt nagyköveti rangban</a:t>
            </a:r>
            <a:r>
              <a:rPr lang="hu-HU" sz="2000" dirty="0">
                <a:solidFill>
                  <a:schemeClr val="tx1"/>
                </a:solidFill>
              </a:rPr>
              <a:t>, és Magyarország </a:t>
            </a:r>
            <a:r>
              <a:rPr lang="hu-HU" sz="2000" b="1" dirty="0">
                <a:solidFill>
                  <a:schemeClr val="tx1"/>
                </a:solidFill>
              </a:rPr>
              <a:t>képviselője a COREPER II nevű</a:t>
            </a:r>
            <a:r>
              <a:rPr lang="hu-HU" sz="2000" dirty="0">
                <a:solidFill>
                  <a:schemeClr val="tx1"/>
                </a:solidFill>
              </a:rPr>
              <a:t>, a </a:t>
            </a:r>
            <a:r>
              <a:rPr lang="hu-HU" sz="2000" b="1" dirty="0">
                <a:solidFill>
                  <a:schemeClr val="tx1"/>
                </a:solidFill>
              </a:rPr>
              <a:t>tagállamok állandó képviseleteinek vezetőit tömörítő </a:t>
            </a:r>
            <a:r>
              <a:rPr lang="hu-HU" sz="2000" b="1" dirty="0" smtClean="0">
                <a:solidFill>
                  <a:schemeClr val="tx1"/>
                </a:solidFill>
              </a:rPr>
              <a:t>bizottságban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2019. december 1-jétől az </a:t>
            </a:r>
            <a:r>
              <a:rPr lang="hu-HU" sz="2000" b="1" dirty="0" smtClean="0">
                <a:solidFill>
                  <a:schemeClr val="tx1"/>
                </a:solidFill>
              </a:rPr>
              <a:t>Európai Bizottság szomszédság- és bővítéspolitikáért felelős biztosa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72000" y="4850273"/>
            <a:ext cx="26260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www.europarl.europa.eu</a:t>
            </a:r>
            <a:endParaRPr lang="hu-HU" sz="11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356043" cy="29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5298"/>
            <a:ext cx="7772400" cy="1470025"/>
          </a:xfrm>
        </p:spPr>
        <p:txBody>
          <a:bodyPr/>
          <a:lstStyle/>
          <a:p>
            <a:r>
              <a:rPr lang="hu-HU" dirty="0"/>
              <a:t>Európai Bizottság hatásköre</a:t>
            </a:r>
            <a:endParaRPr lang="en-US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 bwMode="auto">
          <a:xfrm>
            <a:off x="179512" y="1412776"/>
            <a:ext cx="87129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4200" b="1" dirty="0" smtClean="0">
                <a:solidFill>
                  <a:schemeClr val="tx1"/>
                </a:solidFill>
              </a:rPr>
              <a:t>Jogalkotási kezdeményezés</a:t>
            </a:r>
          </a:p>
          <a:p>
            <a:pPr algn="just"/>
            <a:r>
              <a:rPr lang="hu-HU" sz="4200" b="1" dirty="0" smtClean="0">
                <a:solidFill>
                  <a:schemeClr val="tx1"/>
                </a:solidFill>
              </a:rPr>
              <a:t>A javaslattételi hatáskör </a:t>
            </a:r>
            <a:r>
              <a:rPr lang="hu-HU" sz="4200" dirty="0" smtClean="0">
                <a:solidFill>
                  <a:schemeClr val="tx1"/>
                </a:solidFill>
              </a:rPr>
              <a:t>tehát a kezdeményezési hatáskör teljes formája, mivel egyfelől mindig kizárólagos, másfelől pedig bizonyos értelemben </a:t>
            </a:r>
            <a:r>
              <a:rPr lang="hu-HU" sz="4200" b="1" dirty="0" smtClean="0">
                <a:solidFill>
                  <a:schemeClr val="tx1"/>
                </a:solidFill>
              </a:rPr>
              <a:t>korlátozza a döntéshozó hatóságot</a:t>
            </a:r>
            <a:r>
              <a:rPr lang="hu-HU" sz="4200" dirty="0" smtClean="0">
                <a:solidFill>
                  <a:schemeClr val="tx1"/>
                </a:solidFill>
              </a:rPr>
              <a:t>, amely javaslat hiányában nem hozhat döntést, és amelynek döntését a benyújtott javaslatra kell alapoznia. A </a:t>
            </a:r>
            <a:r>
              <a:rPr lang="hu-HU" sz="4200" b="1" dirty="0" smtClean="0">
                <a:solidFill>
                  <a:schemeClr val="tx1"/>
                </a:solidFill>
              </a:rPr>
              <a:t>Bizottság kidolgozza és benyújtja a Tanácsnak és a Parlamentnek a szerződések végrehajtásához szükséges valamennyi jogalkotási javaslatot</a:t>
            </a:r>
            <a:r>
              <a:rPr lang="hu-HU" sz="4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hu-HU" sz="4200" dirty="0" smtClean="0">
              <a:solidFill>
                <a:schemeClr val="tx1"/>
              </a:solidFill>
            </a:endParaRPr>
          </a:p>
          <a:p>
            <a:pPr algn="just"/>
            <a:r>
              <a:rPr lang="hu-HU" sz="4200" b="1" dirty="0" smtClean="0">
                <a:solidFill>
                  <a:schemeClr val="tx1"/>
                </a:solidFill>
              </a:rPr>
              <a:t>Költségvetési kezdeményezés</a:t>
            </a:r>
          </a:p>
          <a:p>
            <a:pPr algn="just"/>
            <a:r>
              <a:rPr lang="hu-HU" sz="4200" dirty="0" smtClean="0">
                <a:solidFill>
                  <a:schemeClr val="tx1"/>
                </a:solidFill>
              </a:rPr>
              <a:t>A Bizottság </a:t>
            </a:r>
            <a:r>
              <a:rPr lang="hu-HU" sz="4200" b="1" dirty="0" smtClean="0">
                <a:solidFill>
                  <a:schemeClr val="tx1"/>
                </a:solidFill>
              </a:rPr>
              <a:t>összeállítja a költségvetés tervezetét</a:t>
            </a:r>
            <a:r>
              <a:rPr lang="hu-HU" sz="4200" dirty="0" smtClean="0">
                <a:solidFill>
                  <a:schemeClr val="tx1"/>
                </a:solidFill>
              </a:rPr>
              <a:t>, amelyet </a:t>
            </a:r>
            <a:r>
              <a:rPr lang="hu-HU" sz="4200" dirty="0">
                <a:solidFill>
                  <a:schemeClr val="tx1"/>
                </a:solidFill>
              </a:rPr>
              <a:t>a</a:t>
            </a:r>
            <a:r>
              <a:rPr lang="hu-HU" sz="4200" dirty="0" smtClean="0">
                <a:solidFill>
                  <a:schemeClr val="tx1"/>
                </a:solidFill>
              </a:rPr>
              <a:t> </a:t>
            </a:r>
            <a:r>
              <a:rPr lang="hu-HU" sz="4200" b="1" dirty="0" smtClean="0">
                <a:solidFill>
                  <a:schemeClr val="tx1"/>
                </a:solidFill>
              </a:rPr>
              <a:t>Tanács és a Parlament elé terjeszt</a:t>
            </a:r>
            <a:r>
              <a:rPr lang="hu-HU" sz="4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hu-HU" sz="4200" dirty="0" smtClean="0">
              <a:solidFill>
                <a:schemeClr val="tx1"/>
              </a:solidFill>
            </a:endParaRPr>
          </a:p>
          <a:p>
            <a:pPr algn="just"/>
            <a:r>
              <a:rPr lang="hu-HU" sz="4200" b="1" dirty="0" smtClean="0">
                <a:solidFill>
                  <a:schemeClr val="tx1"/>
                </a:solidFill>
              </a:rPr>
              <a:t>Kapcsolatok harmadik országokkal</a:t>
            </a:r>
          </a:p>
          <a:p>
            <a:pPr algn="just"/>
            <a:r>
              <a:rPr lang="hu-HU" sz="4200" dirty="0" smtClean="0">
                <a:solidFill>
                  <a:schemeClr val="tx1"/>
                </a:solidFill>
              </a:rPr>
              <a:t>A Tanács felhatalmazása alapján a </a:t>
            </a:r>
            <a:r>
              <a:rPr lang="hu-HU" sz="4200" b="1" dirty="0" smtClean="0">
                <a:solidFill>
                  <a:schemeClr val="tx1"/>
                </a:solidFill>
              </a:rPr>
              <a:t>Bizottság feladata a nemzetközi megállapodások tárgyalása</a:t>
            </a:r>
            <a:r>
              <a:rPr lang="hu-HU" sz="4200" dirty="0" smtClean="0">
                <a:solidFill>
                  <a:schemeClr val="tx1"/>
                </a:solidFill>
              </a:rPr>
              <a:t>, amelyeket ezután a Tanács elé terjeszt a megállapodások megkötése végett. Ebbe beletartoznak az </a:t>
            </a:r>
            <a:r>
              <a:rPr lang="hu-HU" sz="4200" b="1" dirty="0" smtClean="0">
                <a:solidFill>
                  <a:schemeClr val="tx1"/>
                </a:solidFill>
              </a:rPr>
              <a:t>emberi jogok és alapvető szabadságok védelméről szóló európai egyezményhez történő csatlakozásról szóló tárgyalások is</a:t>
            </a:r>
            <a:r>
              <a:rPr lang="hu-HU" sz="4200" dirty="0" smtClean="0">
                <a:solidFill>
                  <a:schemeClr val="tx1"/>
                </a:solidFill>
              </a:rPr>
              <a:t>. A Bizottság ajánlásokat nyújt be az </a:t>
            </a:r>
            <a:r>
              <a:rPr lang="hu-HU" sz="4200" b="1" dirty="0" smtClean="0">
                <a:solidFill>
                  <a:schemeClr val="tx1"/>
                </a:solidFill>
              </a:rPr>
              <a:t>EU-ból való kilépésről szóló tárgyalások megnyitásáról</a:t>
            </a:r>
            <a:r>
              <a:rPr lang="hu-HU" sz="4200" dirty="0" smtClean="0">
                <a:solidFill>
                  <a:schemeClr val="tx1"/>
                </a:solidFill>
              </a:rPr>
              <a:t>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318" y="23138"/>
            <a:ext cx="7772400" cy="1470025"/>
          </a:xfrm>
        </p:spPr>
        <p:txBody>
          <a:bodyPr/>
          <a:lstStyle/>
          <a:p>
            <a:r>
              <a:rPr lang="hu-HU" dirty="0"/>
              <a:t>Európai Bizottság hatásköre</a:t>
            </a:r>
            <a:endParaRPr lang="en-US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 bwMode="auto">
          <a:xfrm>
            <a:off x="251519" y="1484784"/>
            <a:ext cx="878497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800" b="1" dirty="0" smtClean="0">
                <a:solidFill>
                  <a:schemeClr val="tx1"/>
                </a:solidFill>
              </a:rPr>
              <a:t>A Bizottságnak szerepe van a Gazdasági és Monetáris Unió (GMU) irányításában</a:t>
            </a:r>
            <a:r>
              <a:rPr lang="hu-HU" sz="38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hu-HU" sz="3800" b="1" dirty="0" smtClean="0">
                <a:solidFill>
                  <a:schemeClr val="tx1"/>
                </a:solidFill>
              </a:rPr>
              <a:t>A következőket nyújtja be a Tanácsnak:</a:t>
            </a:r>
          </a:p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/>
                </a:solidFill>
              </a:rPr>
              <a:t>ajánlások</a:t>
            </a:r>
            <a:r>
              <a:rPr lang="hu-HU" sz="3600" dirty="0" smtClean="0">
                <a:solidFill>
                  <a:schemeClr val="tx1"/>
                </a:solidFill>
              </a:rPr>
              <a:t> a tagállamok átfogó gazdaságpolitikai iránymutatásai tervezetének kidolgozásához, </a:t>
            </a:r>
            <a:r>
              <a:rPr lang="hu-HU" sz="3600" b="1" dirty="0" smtClean="0">
                <a:solidFill>
                  <a:schemeClr val="tx1"/>
                </a:solidFill>
              </a:rPr>
              <a:t>és figyelmeztetések</a:t>
            </a:r>
            <a:r>
              <a:rPr lang="hu-HU" sz="3600" dirty="0" smtClean="0">
                <a:solidFill>
                  <a:schemeClr val="tx1"/>
                </a:solidFill>
              </a:rPr>
              <a:t>, amennyiben ezek a politikák feltehetően nem férnek össze az iránymutatásokkal,</a:t>
            </a:r>
          </a:p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/>
                </a:solidFill>
              </a:rPr>
              <a:t>javaslatok</a:t>
            </a:r>
            <a:r>
              <a:rPr lang="hu-HU" sz="3600" dirty="0" smtClean="0">
                <a:solidFill>
                  <a:schemeClr val="tx1"/>
                </a:solidFill>
              </a:rPr>
              <a:t> a Tanács arra vonatkozó értékelésének elősegítésére, hogy valamely tagállamban túlzott hiány áll-e fenn,</a:t>
            </a:r>
          </a:p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/>
                </a:solidFill>
              </a:rPr>
              <a:t>ajánlások intézkedésekre</a:t>
            </a:r>
            <a:r>
              <a:rPr lang="hu-HU" sz="3600" dirty="0" smtClean="0">
                <a:solidFill>
                  <a:schemeClr val="tx1"/>
                </a:solidFill>
              </a:rPr>
              <a:t>, ha egy nem </a:t>
            </a:r>
            <a:r>
              <a:rPr lang="hu-HU" sz="3600" dirty="0" err="1" smtClean="0">
                <a:solidFill>
                  <a:schemeClr val="tx1"/>
                </a:solidFill>
              </a:rPr>
              <a:t>euróövezeti</a:t>
            </a:r>
            <a:r>
              <a:rPr lang="hu-HU" sz="3600" dirty="0" smtClean="0">
                <a:solidFill>
                  <a:schemeClr val="tx1"/>
                </a:solidFill>
              </a:rPr>
              <a:t> tagállam nehézségekkel szembesül fizetési mérlege terén,</a:t>
            </a:r>
          </a:p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/>
                </a:solidFill>
              </a:rPr>
              <a:t>ajánlások</a:t>
            </a:r>
            <a:r>
              <a:rPr lang="hu-HU" sz="3600" dirty="0" smtClean="0">
                <a:solidFill>
                  <a:schemeClr val="tx1"/>
                </a:solidFill>
              </a:rPr>
              <a:t> a közös valuta és a többi valuta közötti átváltási arányra, valamint az </a:t>
            </a:r>
            <a:r>
              <a:rPr lang="hu-HU" sz="3600" dirty="0" err="1" smtClean="0">
                <a:solidFill>
                  <a:schemeClr val="tx1"/>
                </a:solidFill>
              </a:rPr>
              <a:t>árfolyampolitika</a:t>
            </a:r>
            <a:r>
              <a:rPr lang="hu-HU" sz="3600" dirty="0" smtClean="0">
                <a:solidFill>
                  <a:schemeClr val="tx1"/>
                </a:solidFill>
              </a:rPr>
              <a:t> általános irányaira,</a:t>
            </a:r>
          </a:p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/>
                </a:solidFill>
              </a:rPr>
              <a:t>a nemzeti szakpolitikai tervek értékelése </a:t>
            </a:r>
            <a:r>
              <a:rPr lang="hu-HU" sz="3600" dirty="0" smtClean="0">
                <a:solidFill>
                  <a:schemeClr val="tx1"/>
                </a:solidFill>
              </a:rPr>
              <a:t>és az </a:t>
            </a:r>
            <a:r>
              <a:rPr lang="hu-HU" sz="3600" dirty="0" err="1" smtClean="0">
                <a:solidFill>
                  <a:schemeClr val="tx1"/>
                </a:solidFill>
              </a:rPr>
              <a:t>országspecifikus</a:t>
            </a:r>
            <a:r>
              <a:rPr lang="hu-HU" sz="3600" dirty="0" smtClean="0">
                <a:solidFill>
                  <a:schemeClr val="tx1"/>
                </a:solidFill>
              </a:rPr>
              <a:t> ajánlástervezetek ismertetése az európai szemeszter keretében.</a:t>
            </a:r>
          </a:p>
          <a:p>
            <a:pPr algn="just"/>
            <a:endParaRPr lang="hu-HU" sz="3800" dirty="0" smtClean="0">
              <a:solidFill>
                <a:schemeClr val="tx1"/>
              </a:solidFill>
            </a:endParaRPr>
          </a:p>
          <a:p>
            <a:pPr algn="just"/>
            <a:r>
              <a:rPr lang="hu-HU" sz="3800" b="1" dirty="0" smtClean="0">
                <a:solidFill>
                  <a:schemeClr val="tx1"/>
                </a:solidFill>
              </a:rPr>
              <a:t>A közös </a:t>
            </a:r>
            <a:r>
              <a:rPr lang="hu-HU" sz="3800" b="1" dirty="0" err="1" smtClean="0">
                <a:solidFill>
                  <a:schemeClr val="tx1"/>
                </a:solidFill>
              </a:rPr>
              <a:t>kül-</a:t>
            </a:r>
            <a:r>
              <a:rPr lang="hu-HU" sz="3800" b="1" dirty="0" smtClean="0">
                <a:solidFill>
                  <a:schemeClr val="tx1"/>
                </a:solidFill>
              </a:rPr>
              <a:t> és biztonságpolitika területén</a:t>
            </a:r>
          </a:p>
          <a:p>
            <a:pPr algn="just"/>
            <a:r>
              <a:rPr lang="hu-HU" sz="3800" b="1" dirty="0" smtClean="0">
                <a:solidFill>
                  <a:schemeClr val="tx1"/>
                </a:solidFill>
              </a:rPr>
              <a:t>Ezen a területen a Bizottságtól számos hatáskör átkerült az Unió külügyi és biztonságpolitikai főképviselőjéhez </a:t>
            </a:r>
            <a:r>
              <a:rPr lang="hu-HU" sz="3800" dirty="0" smtClean="0">
                <a:solidFill>
                  <a:schemeClr val="tx1"/>
                </a:solidFill>
              </a:rPr>
              <a:t>és az Európai Külügyi Szolgálathoz (EKSZ). Mindazonáltal a Bizottság támogathatja a főképviselőt, amikor az a közös </a:t>
            </a:r>
            <a:r>
              <a:rPr lang="hu-HU" sz="3800" dirty="0" err="1" smtClean="0">
                <a:solidFill>
                  <a:schemeClr val="tx1"/>
                </a:solidFill>
              </a:rPr>
              <a:t>kül-</a:t>
            </a:r>
            <a:r>
              <a:rPr lang="hu-HU" sz="3800" dirty="0" smtClean="0">
                <a:solidFill>
                  <a:schemeClr val="tx1"/>
                </a:solidFill>
              </a:rPr>
              <a:t> és biztonságpolitikát érintő javaslatot terjeszt a Tanács elé. </a:t>
            </a:r>
            <a:r>
              <a:rPr lang="hu-HU" sz="3800" b="1" dirty="0" smtClean="0">
                <a:solidFill>
                  <a:schemeClr val="tx1"/>
                </a:solidFill>
              </a:rPr>
              <a:t>A főképviselő egyúttal a Bizottság alelnöke is</a:t>
            </a:r>
            <a:r>
              <a:rPr lang="hu-HU" sz="3800" dirty="0" smtClean="0">
                <a:solidFill>
                  <a:schemeClr val="tx1"/>
                </a:solidFill>
              </a:rPr>
              <a:t>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5298"/>
            <a:ext cx="7772400" cy="1470025"/>
          </a:xfrm>
        </p:spPr>
        <p:txBody>
          <a:bodyPr/>
          <a:lstStyle/>
          <a:p>
            <a:r>
              <a:rPr lang="hu-HU" b="1" dirty="0"/>
              <a:t>Európai Parlament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827584" y="5866089"/>
            <a:ext cx="29514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multimedia.europarl.europa.eu</a:t>
            </a:r>
            <a:endParaRPr lang="hu-HU" sz="105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96336" cy="41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dirty="0"/>
              <a:t>Európai Bizottság hatásköre</a:t>
            </a:r>
            <a:endParaRPr lang="en-US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 bwMode="auto">
          <a:xfrm>
            <a:off x="179513" y="1556792"/>
            <a:ext cx="86409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b="1" dirty="0" smtClean="0">
                <a:solidFill>
                  <a:schemeClr val="tx1"/>
                </a:solidFill>
              </a:rPr>
              <a:t>szerződések a Bizottságra bízzák</a:t>
            </a:r>
            <a:r>
              <a:rPr lang="hu-HU" dirty="0" smtClean="0">
                <a:solidFill>
                  <a:schemeClr val="tx1"/>
                </a:solidFill>
              </a:rPr>
              <a:t>, hogy </a:t>
            </a:r>
            <a:r>
              <a:rPr lang="hu-HU" b="1" dirty="0" smtClean="0">
                <a:solidFill>
                  <a:schemeClr val="tx1"/>
                </a:solidFill>
              </a:rPr>
              <a:t>gondoskodjon azok megfelelő végrehajtásáról</a:t>
            </a:r>
            <a:r>
              <a:rPr lang="hu-HU" dirty="0" smtClean="0">
                <a:solidFill>
                  <a:schemeClr val="tx1"/>
                </a:solidFill>
              </a:rPr>
              <a:t>, a szerződések végrehajtása céljából meghozott </a:t>
            </a:r>
            <a:r>
              <a:rPr lang="hu-HU" b="1" dirty="0" smtClean="0">
                <a:solidFill>
                  <a:schemeClr val="tx1"/>
                </a:solidFill>
              </a:rPr>
              <a:t>határozatokkal együtt</a:t>
            </a:r>
            <a:r>
              <a:rPr lang="hu-HU" dirty="0" smtClean="0">
                <a:solidFill>
                  <a:schemeClr val="tx1"/>
                </a:solidFill>
              </a:rPr>
              <a:t>. Ezt nevezzük a </a:t>
            </a:r>
            <a:r>
              <a:rPr lang="hu-HU" b="1" dirty="0" smtClean="0">
                <a:solidFill>
                  <a:schemeClr val="tx1"/>
                </a:solidFill>
              </a:rPr>
              <a:t>„szerződések őreként” betöltött szerepnek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E feladatát a Bizottság főként az a tagállamokkal szembeni </a:t>
            </a:r>
            <a:r>
              <a:rPr lang="hu-HU" b="1" dirty="0" smtClean="0">
                <a:solidFill>
                  <a:schemeClr val="tx1"/>
                </a:solidFill>
              </a:rPr>
              <a:t>„kötelezettségszegési eljárás”</a:t>
            </a:r>
            <a:r>
              <a:rPr lang="hu-HU" dirty="0" smtClean="0">
                <a:solidFill>
                  <a:schemeClr val="tx1"/>
                </a:solidFill>
              </a:rPr>
              <a:t> révén teljesíti.</a:t>
            </a:r>
          </a:p>
          <a:p>
            <a:pPr algn="just"/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Magyarország ellen indított kötelezettségszegési eljárások: </a:t>
            </a:r>
            <a:r>
              <a:rPr lang="hu-HU" sz="2400" dirty="0">
                <a:hlinkClick r:id="rId2"/>
              </a:rPr>
              <a:t>https://ec.europa.eu/atwork/applying-eu-law/infringements-proceedings/infringement_decisions/?typeOfSearch=false&amp;active_only=0&amp;noncom=0&amp;r_dossier=&amp;decision_date_from=&amp;decision_date_to=&amp;EM=HU&amp;title=&amp;submit=Search&amp;lang_code=hu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807" y="31340"/>
            <a:ext cx="7772400" cy="1470025"/>
          </a:xfrm>
        </p:spPr>
        <p:txBody>
          <a:bodyPr/>
          <a:lstStyle/>
          <a:p>
            <a:r>
              <a:rPr lang="hu-HU" sz="3600" dirty="0"/>
              <a:t>A Bizottságra ruházott főbb hatáskörök </a:t>
            </a:r>
            <a:endParaRPr lang="en-US" sz="3600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 bwMode="auto">
          <a:xfrm>
            <a:off x="107505" y="1556792"/>
            <a:ext cx="87849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bizonyos tagállamokat sújtó adósságválság kezelését célzó pénzügyi mentőcsomagok esetében a </a:t>
            </a:r>
            <a:r>
              <a:rPr lang="hu-HU" sz="2400" b="1" dirty="0" smtClean="0">
                <a:solidFill>
                  <a:schemeClr val="tx1"/>
                </a:solidFill>
              </a:rPr>
              <a:t>Bizottság felel az uniós költségvetés révén garantált pénzügyi eszközök irányításáért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Bizottság hatásköre kiterjed az Európai Stabilitási Mechanizmus kormányzótanácsa szavazási eljárásának </a:t>
            </a:r>
            <a:r>
              <a:rPr lang="hu-HU" sz="2400" b="1" dirty="0" smtClean="0">
                <a:solidFill>
                  <a:schemeClr val="tx1"/>
                </a:solidFill>
              </a:rPr>
              <a:t>az egyhangúságról különleges minősített többségre (85%-ra) történő megváltoztatására is</a:t>
            </a:r>
            <a:r>
              <a:rPr lang="hu-HU" sz="2400" dirty="0" smtClean="0">
                <a:solidFill>
                  <a:schemeClr val="tx1"/>
                </a:solidFill>
              </a:rPr>
              <a:t>, amennyiben (az </a:t>
            </a:r>
            <a:r>
              <a:rPr lang="hu-HU" sz="2400" dirty="0" err="1" smtClean="0">
                <a:solidFill>
                  <a:schemeClr val="tx1"/>
                </a:solidFill>
              </a:rPr>
              <a:t>EKB-val</a:t>
            </a:r>
            <a:r>
              <a:rPr lang="hu-HU" sz="2400" dirty="0" smtClean="0">
                <a:solidFill>
                  <a:schemeClr val="tx1"/>
                </a:solidFill>
              </a:rPr>
              <a:t> egyetértésben) </a:t>
            </a:r>
            <a:r>
              <a:rPr lang="hu-HU" sz="2400" b="1" dirty="0" smtClean="0">
                <a:solidFill>
                  <a:schemeClr val="tx1"/>
                </a:solidFill>
              </a:rPr>
              <a:t>úgy határoz, hogy a pénzügyi támogatás nyújtására vonatkozó határozat elfogadásának elmaradása veszélyeztetné az </a:t>
            </a:r>
            <a:r>
              <a:rPr lang="hu-HU" sz="2400" b="1" dirty="0" err="1" smtClean="0">
                <a:solidFill>
                  <a:schemeClr val="tx1"/>
                </a:solidFill>
              </a:rPr>
              <a:t>euróövezet</a:t>
            </a:r>
            <a:r>
              <a:rPr lang="hu-HU" sz="2400" b="1" dirty="0" smtClean="0">
                <a:solidFill>
                  <a:schemeClr val="tx1"/>
                </a:solidFill>
              </a:rPr>
              <a:t> gazdasági és pénzügyi fenntarthatóságát.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600" dirty="0"/>
              <a:t>A Bizottságra ruházott főbb hatáskörök </a:t>
            </a:r>
            <a:endParaRPr lang="en-US" sz="3600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 bwMode="auto">
          <a:xfrm>
            <a:off x="179513" y="1772816"/>
            <a:ext cx="86409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szerződések csak ritkán ruházzák fel a Bizottságot teljes körű szabályozási hatáskörökkel. Erre egy példa az EUMSZ 106. cikke, amely a </a:t>
            </a:r>
            <a:r>
              <a:rPr lang="hu-HU" sz="2400" b="1" dirty="0" smtClean="0">
                <a:solidFill>
                  <a:schemeClr val="tx1"/>
                </a:solidFill>
              </a:rPr>
              <a:t>Bizottságot felhatalmazza arra, hogy gondoskodjon az uniós szabályozásnak a közszféra vállalataira és a közszolgáltatások nyújtásával megbízott vállalkozásokra történő alkalmazásáról</a:t>
            </a:r>
            <a:r>
              <a:rPr lang="hu-HU" sz="2400" dirty="0" smtClean="0">
                <a:solidFill>
                  <a:schemeClr val="tx1"/>
                </a:solidFill>
              </a:rPr>
              <a:t>, továbbá arra, hogy </a:t>
            </a:r>
            <a:r>
              <a:rPr lang="hu-HU" sz="2400" b="1" dirty="0" smtClean="0">
                <a:solidFill>
                  <a:schemeClr val="tx1"/>
                </a:solidFill>
              </a:rPr>
              <a:t>szükség esetén megfelelő irányelveket vagy határozatokat intézzen a tagállamokhoz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szerződések felhatalmazzák a Bizottságot, hogy számos esetben </a:t>
            </a:r>
            <a:r>
              <a:rPr lang="hu-HU" sz="2400" b="1" dirty="0" smtClean="0">
                <a:solidFill>
                  <a:schemeClr val="tx1"/>
                </a:solidFill>
              </a:rPr>
              <a:t>ajánlásokat dolgozzon ki vagy jelentéseket és véleményeket terjesszen elő</a:t>
            </a:r>
            <a:r>
              <a:rPr lang="hu-HU" sz="2400" dirty="0" smtClean="0">
                <a:solidFill>
                  <a:schemeClr val="tx1"/>
                </a:solidFill>
              </a:rPr>
              <a:t>.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7772400" cy="1470025"/>
          </a:xfrm>
        </p:spPr>
        <p:txBody>
          <a:bodyPr/>
          <a:lstStyle/>
          <a:p>
            <a:r>
              <a:rPr lang="hu-HU" b="1" dirty="0"/>
              <a:t>Európai Központi Bank</a:t>
            </a:r>
            <a:br>
              <a:rPr lang="hu-HU" b="1" dirty="0"/>
            </a:b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79712" y="6008146"/>
            <a:ext cx="26260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www.europarl.europa.eu</a:t>
            </a:r>
            <a:endParaRPr lang="hu-HU" sz="11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24485"/>
            <a:ext cx="4938111" cy="44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dirty="0"/>
              <a:t>Európai Központi Bank</a:t>
            </a:r>
            <a:endParaRPr lang="en-US" dirty="0"/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4968552" cy="32501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b="1" dirty="0">
                <a:solidFill>
                  <a:schemeClr val="tx1"/>
                </a:solidFill>
              </a:rPr>
              <a:t>Szerep</a:t>
            </a:r>
            <a:r>
              <a:rPr lang="hu-HU" dirty="0">
                <a:solidFill>
                  <a:schemeClr val="tx1"/>
                </a:solidFill>
              </a:rPr>
              <a:t>: az euró kezelése, az árstabilitás fenntartása, valamint az EU gazdasági és monetáris politikájának meghatározása és végrehajtása</a:t>
            </a:r>
          </a:p>
          <a:p>
            <a:pPr algn="just"/>
            <a:r>
              <a:rPr lang="hu-HU" b="1" dirty="0" smtClean="0">
                <a:solidFill>
                  <a:schemeClr val="tx1"/>
                </a:solidFill>
              </a:rPr>
              <a:t>Tagok</a:t>
            </a:r>
            <a:r>
              <a:rPr lang="hu-HU" dirty="0">
                <a:solidFill>
                  <a:schemeClr val="tx1"/>
                </a:solidFill>
              </a:rPr>
              <a:t>: az EKB elnöke és alelnöke, valamint az összes uniós tagország központi bankjának kormányzója</a:t>
            </a:r>
          </a:p>
          <a:p>
            <a:pPr algn="just"/>
            <a:r>
              <a:rPr lang="hu-HU" b="1" dirty="0" smtClean="0">
                <a:solidFill>
                  <a:schemeClr val="tx1"/>
                </a:solidFill>
              </a:rPr>
              <a:t>Székhely</a:t>
            </a:r>
            <a:r>
              <a:rPr lang="hu-HU" dirty="0">
                <a:solidFill>
                  <a:schemeClr val="tx1"/>
                </a:solidFill>
              </a:rPr>
              <a:t>: Frankfurt (Németország)</a:t>
            </a:r>
          </a:p>
          <a:p>
            <a:pPr algn="l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36096" y="4625933"/>
            <a:ext cx="2133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https://</a:t>
            </a:r>
            <a:r>
              <a:rPr lang="hu-HU" sz="1000" dirty="0" smtClean="0"/>
              <a:t>www.ecb.europa.eu</a:t>
            </a:r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7504" y="4872154"/>
            <a:ext cx="3563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Elnök</a:t>
            </a:r>
            <a:r>
              <a:rPr lang="hu-HU" sz="2400" dirty="0">
                <a:latin typeface="+mj-lt"/>
              </a:rPr>
              <a:t>: </a:t>
            </a:r>
            <a:r>
              <a:rPr lang="hu-HU" sz="2400" dirty="0" err="1">
                <a:latin typeface="+mj-lt"/>
              </a:rPr>
              <a:t>Christine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 smtClean="0">
                <a:latin typeface="+mj-lt"/>
              </a:rPr>
              <a:t>Lagarde</a:t>
            </a:r>
            <a:endParaRPr lang="hu-HU" sz="2400" dirty="0" smtClean="0">
              <a:latin typeface="+mj-lt"/>
            </a:endParaRPr>
          </a:p>
          <a:p>
            <a:r>
              <a:rPr lang="hu-HU" sz="2400" b="1" dirty="0">
                <a:latin typeface="+mj-lt"/>
              </a:rPr>
              <a:t>Származása: </a:t>
            </a:r>
            <a:r>
              <a:rPr lang="hu-HU" sz="2400" dirty="0" smtClean="0">
                <a:latin typeface="+mj-lt"/>
              </a:rPr>
              <a:t>Párizs, Franciaország</a:t>
            </a:r>
            <a:endParaRPr lang="hu-HU" sz="2400" dirty="0">
              <a:latin typeface="+mj-lt"/>
            </a:endParaRP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95936" y="4770997"/>
            <a:ext cx="46085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Foglalkozása: </a:t>
            </a:r>
            <a:r>
              <a:rPr lang="hu-HU" sz="2400" dirty="0">
                <a:latin typeface="+mj-lt"/>
              </a:rPr>
              <a:t>közgazdász, ügyvéd, diplomata, politikus, szinkronúszó, bankár</a:t>
            </a:r>
          </a:p>
          <a:p>
            <a:r>
              <a:rPr lang="hu-HU" sz="2400" b="1" dirty="0">
                <a:latin typeface="+mj-lt"/>
              </a:rPr>
              <a:t>Megválasztása: </a:t>
            </a:r>
            <a:r>
              <a:rPr lang="hu-HU" sz="2400" dirty="0">
                <a:latin typeface="+mj-lt"/>
              </a:rPr>
              <a:t>2019. november 1.</a:t>
            </a:r>
          </a:p>
          <a:p>
            <a:r>
              <a:rPr lang="hu-HU" sz="2400" b="1" dirty="0">
                <a:latin typeface="+mj-lt"/>
              </a:rPr>
              <a:t>Elődje: </a:t>
            </a:r>
            <a:r>
              <a:rPr lang="hu-HU" sz="2400" dirty="0">
                <a:latin typeface="+mj-lt"/>
              </a:rPr>
              <a:t>Mario </a:t>
            </a:r>
            <a:r>
              <a:rPr lang="hu-HU" sz="2400" dirty="0" err="1">
                <a:latin typeface="+mj-lt"/>
              </a:rPr>
              <a:t>Draghi</a:t>
            </a:r>
            <a:endParaRPr lang="hu-HU" sz="2400" dirty="0">
              <a:latin typeface="+mj-lt"/>
            </a:endParaRP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84" y="1319137"/>
            <a:ext cx="2473912" cy="33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73" y="0"/>
            <a:ext cx="7772400" cy="1470025"/>
          </a:xfrm>
        </p:spPr>
        <p:txBody>
          <a:bodyPr/>
          <a:lstStyle/>
          <a:p>
            <a:r>
              <a:rPr lang="hu-HU" sz="3600" dirty="0"/>
              <a:t>Európai Központi Bank összetétele</a:t>
            </a:r>
            <a:endParaRPr lang="en-US" sz="3600" dirty="0"/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4320480" cy="5328592"/>
          </a:xfrm>
        </p:spPr>
        <p:txBody>
          <a:bodyPr>
            <a:normAutofit fontScale="92500"/>
          </a:bodyPr>
          <a:lstStyle/>
          <a:p>
            <a:pPr algn="just"/>
            <a:r>
              <a:rPr lang="hu-HU" dirty="0">
                <a:solidFill>
                  <a:schemeClr val="tx1"/>
                </a:solidFill>
              </a:rPr>
              <a:t>Az EKB elnöke </a:t>
            </a:r>
            <a:r>
              <a:rPr lang="hu-HU" dirty="0" err="1">
                <a:solidFill>
                  <a:schemeClr val="tx1"/>
                </a:solidFill>
              </a:rPr>
              <a:t>Christine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Lagarde</a:t>
            </a:r>
            <a:r>
              <a:rPr lang="hu-HU" dirty="0">
                <a:solidFill>
                  <a:schemeClr val="tx1"/>
                </a:solidFill>
              </a:rPr>
              <a:t>, alelnöke Luis de </a:t>
            </a:r>
            <a:r>
              <a:rPr lang="hu-HU" dirty="0" err="1">
                <a:solidFill>
                  <a:schemeClr val="tx1"/>
                </a:solidFill>
              </a:rPr>
              <a:t>Guindos</a:t>
            </a:r>
            <a:r>
              <a:rPr lang="hu-HU" dirty="0">
                <a:solidFill>
                  <a:schemeClr val="tx1"/>
                </a:solidFill>
              </a:rPr>
              <a:t>. Fő döntéshozó szerve a </a:t>
            </a:r>
            <a:r>
              <a:rPr lang="hu-HU" b="1" dirty="0">
                <a:solidFill>
                  <a:schemeClr val="tx1"/>
                </a:solidFill>
              </a:rPr>
              <a:t>Kormányzótanács</a:t>
            </a:r>
            <a:r>
              <a:rPr lang="hu-HU" dirty="0">
                <a:solidFill>
                  <a:schemeClr val="tx1"/>
                </a:solidFill>
              </a:rPr>
              <a:t>, amely a bank </a:t>
            </a:r>
            <a:r>
              <a:rPr lang="hu-HU" b="1" dirty="0">
                <a:solidFill>
                  <a:schemeClr val="tx1"/>
                </a:solidFill>
              </a:rPr>
              <a:t>Igazgatóságának hat tagjából</a:t>
            </a:r>
            <a:r>
              <a:rPr lang="hu-HU" dirty="0">
                <a:solidFill>
                  <a:schemeClr val="tx1"/>
                </a:solidFill>
              </a:rPr>
              <a:t>, valamint a </a:t>
            </a:r>
            <a:r>
              <a:rPr lang="hu-HU" b="1" dirty="0">
                <a:solidFill>
                  <a:schemeClr val="tx1"/>
                </a:solidFill>
              </a:rPr>
              <a:t>19 </a:t>
            </a:r>
            <a:r>
              <a:rPr lang="hu-HU" b="1" dirty="0" err="1" smtClean="0">
                <a:solidFill>
                  <a:schemeClr val="tx1"/>
                </a:solidFill>
              </a:rPr>
              <a:t>euróövezeti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ország nemzeti központi bankjának elnökeiből áll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355606" cy="288032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44008" y="4869160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</a:t>
            </a:r>
            <a:r>
              <a:rPr lang="hu-HU" sz="1200" dirty="0"/>
              <a:t>https://</a:t>
            </a:r>
            <a:r>
              <a:rPr lang="hu-HU" sz="1200" dirty="0" smtClean="0"/>
              <a:t>www.ecb.europa.eu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7166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4000" dirty="0"/>
              <a:t>Európai Központi Bank összetétele</a:t>
            </a:r>
          </a:p>
        </p:txBody>
      </p:sp>
      <p:sp>
        <p:nvSpPr>
          <p:cNvPr id="8" name="Alcím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12968" cy="4968552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hu-HU" dirty="0">
                <a:solidFill>
                  <a:schemeClr val="tx1"/>
                </a:solidFill>
              </a:rPr>
              <a:t>A testület rendszerint </a:t>
            </a:r>
            <a:r>
              <a:rPr lang="hu-HU" b="1" dirty="0">
                <a:solidFill>
                  <a:schemeClr val="tx1"/>
                </a:solidFill>
              </a:rPr>
              <a:t>havonta két alkalommal</a:t>
            </a:r>
            <a:r>
              <a:rPr lang="hu-HU" dirty="0">
                <a:solidFill>
                  <a:schemeClr val="tx1"/>
                </a:solidFill>
              </a:rPr>
              <a:t>, az EKB frankfurti székházában tartja üléseit.</a:t>
            </a:r>
          </a:p>
          <a:p>
            <a:pPr algn="just" fontAlgn="base"/>
            <a:r>
              <a:rPr lang="hu-HU" b="1" dirty="0">
                <a:solidFill>
                  <a:schemeClr val="tx1"/>
                </a:solidFill>
              </a:rPr>
              <a:t>Hathetente értékeli a gazdasági és monetáris folyamatokat</a:t>
            </a:r>
            <a:r>
              <a:rPr lang="hu-HU" dirty="0">
                <a:solidFill>
                  <a:schemeClr val="tx1"/>
                </a:solidFill>
              </a:rPr>
              <a:t>, és </a:t>
            </a:r>
            <a:r>
              <a:rPr lang="hu-HU" b="1" dirty="0">
                <a:solidFill>
                  <a:schemeClr val="tx1"/>
                </a:solidFill>
              </a:rPr>
              <a:t>monetáris politikai döntéseket hoz</a:t>
            </a:r>
            <a:r>
              <a:rPr lang="hu-HU" dirty="0">
                <a:solidFill>
                  <a:schemeClr val="tx1"/>
                </a:solidFill>
              </a:rPr>
              <a:t>. A többi ülésén az EKB és az </a:t>
            </a:r>
            <a:r>
              <a:rPr lang="hu-HU" dirty="0" err="1" smtClean="0">
                <a:solidFill>
                  <a:schemeClr val="tx1"/>
                </a:solidFill>
              </a:rPr>
              <a:t>eurórendszer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egyéb feladataival és hatásköreivel kapcsolatos kérdésekről tárgyal. </a:t>
            </a:r>
            <a:endParaRPr lang="hu-HU" dirty="0" smtClean="0">
              <a:solidFill>
                <a:schemeClr val="tx1"/>
              </a:solidFill>
            </a:endParaRPr>
          </a:p>
          <a:p>
            <a:pPr algn="just" fontAlgn="base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</a:rPr>
              <a:t>monetáris politikai döntést részletesen megindokolják egy sajtókonferencia keretében</a:t>
            </a:r>
            <a:r>
              <a:rPr lang="hu-HU" dirty="0">
                <a:solidFill>
                  <a:schemeClr val="tx1"/>
                </a:solidFill>
              </a:rPr>
              <a:t>, amelyre hathetente kerül sor. A sajtókonferenciát az EKB elnöke vezeti az alelnök kíséretében.</a:t>
            </a:r>
          </a:p>
          <a:p>
            <a:pPr algn="just"/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4000" dirty="0"/>
              <a:t>Európai Központi Bank összetétele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640960" cy="49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>
                <a:solidFill>
                  <a:schemeClr val="tx1"/>
                </a:solidFill>
              </a:rPr>
              <a:t>Az alábbi</a:t>
            </a:r>
            <a:r>
              <a:rPr lang="hu-HU" dirty="0">
                <a:solidFill>
                  <a:schemeClr val="tx1"/>
                </a:solidFill>
              </a:rPr>
              <a:t> </a:t>
            </a:r>
            <a:r>
              <a:rPr lang="hu-HU" b="1" dirty="0">
                <a:solidFill>
                  <a:schemeClr val="tx1"/>
                </a:solidFill>
              </a:rPr>
              <a:t>három testület felelős a döntéshozatalért</a:t>
            </a:r>
            <a:r>
              <a:rPr lang="hu-HU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Kormányzótanács</a:t>
            </a:r>
            <a:r>
              <a:rPr lang="hu-HU" dirty="0">
                <a:solidFill>
                  <a:schemeClr val="tx1"/>
                </a:solidFill>
              </a:rPr>
              <a:t> – az EKB </a:t>
            </a:r>
            <a:r>
              <a:rPr lang="hu-HU" b="1" dirty="0">
                <a:solidFill>
                  <a:schemeClr val="tx1"/>
                </a:solidFill>
              </a:rPr>
              <a:t>fő döntéshozatali szerve</a:t>
            </a:r>
            <a:r>
              <a:rPr lang="hu-HU" dirty="0">
                <a:solidFill>
                  <a:schemeClr val="tx1"/>
                </a:solidFill>
              </a:rPr>
              <a:t>.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A Kormányzótanácsot az Igazgatóság tagjai, valamint az </a:t>
            </a:r>
            <a:r>
              <a:rPr lang="hu-HU" dirty="0" err="1">
                <a:solidFill>
                  <a:schemeClr val="tx1"/>
                </a:solidFill>
              </a:rPr>
              <a:t>euróövezeti</a:t>
            </a:r>
            <a:r>
              <a:rPr lang="hu-HU" dirty="0">
                <a:solidFill>
                  <a:schemeClr val="tx1"/>
                </a:solidFill>
              </a:rPr>
              <a:t> tagországok központi bankjainak kormányzói alkotják.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Igazgatóság</a:t>
            </a:r>
            <a:r>
              <a:rPr lang="hu-HU" dirty="0">
                <a:solidFill>
                  <a:schemeClr val="tx1"/>
                </a:solidFill>
              </a:rPr>
              <a:t> – feladata az </a:t>
            </a:r>
            <a:r>
              <a:rPr lang="hu-HU" b="1" dirty="0">
                <a:solidFill>
                  <a:schemeClr val="tx1"/>
                </a:solidFill>
              </a:rPr>
              <a:t>EKB napi irányítása</a:t>
            </a:r>
            <a:r>
              <a:rPr lang="hu-HU" dirty="0">
                <a:solidFill>
                  <a:schemeClr val="tx1"/>
                </a:solidFill>
              </a:rPr>
              <a:t>.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Az EKB elnökén és alelnökén kívül négy további tagja van. Mindegyiküket az </a:t>
            </a:r>
            <a:r>
              <a:rPr lang="hu-HU" dirty="0" err="1">
                <a:solidFill>
                  <a:schemeClr val="tx1"/>
                </a:solidFill>
              </a:rPr>
              <a:t>euróövezeti</a:t>
            </a:r>
            <a:r>
              <a:rPr lang="hu-HU" dirty="0">
                <a:solidFill>
                  <a:schemeClr val="tx1"/>
                </a:solidFill>
              </a:rPr>
              <a:t> országok vezetői nevezik ki nyolc évre.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Általános Tanács</a:t>
            </a:r>
            <a:r>
              <a:rPr lang="hu-HU" dirty="0">
                <a:solidFill>
                  <a:schemeClr val="tx1"/>
                </a:solidFill>
              </a:rPr>
              <a:t> – </a:t>
            </a:r>
            <a:r>
              <a:rPr lang="hu-HU" b="1" dirty="0">
                <a:solidFill>
                  <a:schemeClr val="tx1"/>
                </a:solidFill>
              </a:rPr>
              <a:t>tanácsadó és koordinációs szerepet</a:t>
            </a:r>
            <a:r>
              <a:rPr lang="hu-HU" dirty="0">
                <a:solidFill>
                  <a:schemeClr val="tx1"/>
                </a:solidFill>
              </a:rPr>
              <a:t> tölt be.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Az Általános Tanács az EKB elnökéből, alelnökéből, valamint az uniós tagországok központi bankjainak kormányzóiból álló testület.</a:t>
            </a:r>
          </a:p>
        </p:txBody>
      </p:sp>
    </p:spTree>
    <p:extLst>
      <p:ext uri="{BB962C8B-B14F-4D97-AF65-F5344CB8AC3E}">
        <p14:creationId xmlns:p14="http://schemas.microsoft.com/office/powerpoint/2010/main" val="34380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49533" y="0"/>
            <a:ext cx="7772400" cy="1470025"/>
          </a:xfrm>
        </p:spPr>
        <p:txBody>
          <a:bodyPr/>
          <a:lstStyle/>
          <a:p>
            <a:r>
              <a:rPr lang="hu-HU" dirty="0"/>
              <a:t>Európai Központi Bank feladata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961456"/>
            <a:ext cx="8784976" cy="4203848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/>
                </a:solidFill>
              </a:rPr>
              <a:t>Meghatározza</a:t>
            </a:r>
            <a:r>
              <a:rPr lang="hu-HU" sz="3300" dirty="0" smtClean="0">
                <a:solidFill>
                  <a:schemeClr val="tx1"/>
                </a:solidFill>
              </a:rPr>
              <a:t>, hogy</a:t>
            </a:r>
            <a:r>
              <a:rPr lang="hu-HU" sz="3300" dirty="0">
                <a:solidFill>
                  <a:schemeClr val="tx1"/>
                </a:solidFill>
              </a:rPr>
              <a:t> mekkora  </a:t>
            </a:r>
            <a:r>
              <a:rPr lang="hu-HU" sz="3300" dirty="0" smtClean="0">
                <a:solidFill>
                  <a:schemeClr val="tx1"/>
                </a:solidFill>
              </a:rPr>
              <a:t>kamatot számít </a:t>
            </a:r>
            <a:r>
              <a:rPr lang="hu-HU" sz="3300" dirty="0">
                <a:solidFill>
                  <a:schemeClr val="tx1"/>
                </a:solidFill>
              </a:rPr>
              <a:t>fel az </a:t>
            </a:r>
            <a:r>
              <a:rPr lang="hu-HU" sz="3300" dirty="0" err="1" smtClean="0">
                <a:solidFill>
                  <a:schemeClr val="tx1"/>
                </a:solidFill>
              </a:rPr>
              <a:t>euróövezetben</a:t>
            </a:r>
            <a:r>
              <a:rPr lang="hu-HU" sz="3300" dirty="0">
                <a:solidFill>
                  <a:schemeClr val="tx1"/>
                </a:solidFill>
              </a:rPr>
              <a:t> </a:t>
            </a:r>
            <a:r>
              <a:rPr lang="hu-HU" sz="3300" dirty="0" smtClean="0">
                <a:solidFill>
                  <a:schemeClr val="tx1"/>
                </a:solidFill>
              </a:rPr>
              <a:t>működő</a:t>
            </a:r>
            <a:r>
              <a:rPr lang="hu-HU" sz="3300" dirty="0">
                <a:solidFill>
                  <a:schemeClr val="tx1"/>
                </a:solidFill>
              </a:rPr>
              <a:t> </a:t>
            </a:r>
            <a:r>
              <a:rPr lang="hu-HU" sz="3300" b="1" dirty="0">
                <a:solidFill>
                  <a:schemeClr val="tx1"/>
                </a:solidFill>
              </a:rPr>
              <a:t>kereskedelmi bankoknak</a:t>
            </a:r>
            <a:r>
              <a:rPr lang="hu-HU" sz="3300" dirty="0">
                <a:solidFill>
                  <a:schemeClr val="tx1"/>
                </a:solidFill>
              </a:rPr>
              <a:t> nyújtott hitelek esetében. Ezáltal ellenőrzése alatt tartja a pénzkínálatot és az inflációt.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/>
                </a:solidFill>
              </a:rPr>
              <a:t>Kezeli az </a:t>
            </a:r>
            <a:r>
              <a:rPr lang="hu-HU" sz="3300" dirty="0" err="1">
                <a:solidFill>
                  <a:schemeClr val="tx1"/>
                </a:solidFill>
              </a:rPr>
              <a:t>euróövezet</a:t>
            </a:r>
            <a:r>
              <a:rPr lang="hu-HU" sz="3300" dirty="0">
                <a:solidFill>
                  <a:schemeClr val="tx1"/>
                </a:solidFill>
              </a:rPr>
              <a:t> </a:t>
            </a:r>
            <a:r>
              <a:rPr lang="hu-HU" sz="3300" b="1" dirty="0">
                <a:solidFill>
                  <a:schemeClr val="tx1"/>
                </a:solidFill>
              </a:rPr>
              <a:t>devizatartalékait</a:t>
            </a:r>
            <a:r>
              <a:rPr lang="hu-HU" sz="3300" dirty="0">
                <a:solidFill>
                  <a:schemeClr val="tx1"/>
                </a:solidFill>
              </a:rPr>
              <a:t>, illetve </a:t>
            </a:r>
            <a:r>
              <a:rPr lang="hu-HU" sz="3300" b="1" dirty="0">
                <a:solidFill>
                  <a:schemeClr val="tx1"/>
                </a:solidFill>
              </a:rPr>
              <a:t>valutát vesz és ad el</a:t>
            </a:r>
            <a:r>
              <a:rPr lang="hu-HU" sz="3300" dirty="0">
                <a:solidFill>
                  <a:schemeClr val="tx1"/>
                </a:solidFill>
              </a:rPr>
              <a:t> az átváltási árfolyamok egyensúlyának megőrzése érdekében.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/>
                </a:solidFill>
              </a:rPr>
              <a:t>Biztosítja, hogy a nemzeti hatóságok megfelelően felügyeljék a </a:t>
            </a:r>
            <a:r>
              <a:rPr lang="hu-HU" sz="3300" b="1" dirty="0">
                <a:solidFill>
                  <a:schemeClr val="tx1"/>
                </a:solidFill>
              </a:rPr>
              <a:t>pénzpiacokat és a </a:t>
            </a:r>
            <a:r>
              <a:rPr lang="hu-HU" sz="3300" b="1" dirty="0" smtClean="0">
                <a:solidFill>
                  <a:schemeClr val="tx1"/>
                </a:solidFill>
              </a:rPr>
              <a:t>pénzintézeteket</a:t>
            </a:r>
            <a:r>
              <a:rPr lang="hu-HU" sz="3300" dirty="0">
                <a:solidFill>
                  <a:schemeClr val="tx1"/>
                </a:solidFill>
              </a:rPr>
              <a:t>.</a:t>
            </a:r>
            <a:r>
              <a:rPr lang="hu-HU" sz="3300" dirty="0" smtClean="0">
                <a:solidFill>
                  <a:schemeClr val="tx1"/>
                </a:solidFill>
              </a:rPr>
              <a:t> </a:t>
            </a:r>
            <a:endParaRPr lang="hu-HU" sz="33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/>
                </a:solidFill>
              </a:rPr>
              <a:t>Gondoskodik az </a:t>
            </a:r>
            <a:r>
              <a:rPr lang="hu-HU" sz="3300" b="1" dirty="0">
                <a:solidFill>
                  <a:schemeClr val="tx1"/>
                </a:solidFill>
              </a:rPr>
              <a:t>európai bankrendszer biztonságáról</a:t>
            </a:r>
            <a:r>
              <a:rPr lang="hu-HU" sz="3300" dirty="0">
                <a:solidFill>
                  <a:schemeClr val="tx1"/>
                </a:solidFill>
              </a:rPr>
              <a:t>, </a:t>
            </a:r>
            <a:r>
              <a:rPr lang="hu-HU" sz="3300" b="1" dirty="0">
                <a:solidFill>
                  <a:schemeClr val="tx1"/>
                </a:solidFill>
              </a:rPr>
              <a:t>hatékonyságáról és eredményességéről</a:t>
            </a:r>
            <a:r>
              <a:rPr lang="hu-HU" sz="3300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/>
                </a:solidFill>
              </a:rPr>
              <a:t>Engedélyezi az </a:t>
            </a:r>
            <a:r>
              <a:rPr lang="hu-HU" sz="3300" dirty="0" err="1">
                <a:solidFill>
                  <a:schemeClr val="tx1"/>
                </a:solidFill>
              </a:rPr>
              <a:t>euróövezeti</a:t>
            </a:r>
            <a:r>
              <a:rPr lang="hu-HU" sz="3300" dirty="0">
                <a:solidFill>
                  <a:schemeClr val="tx1"/>
                </a:solidFill>
              </a:rPr>
              <a:t> országok számára az </a:t>
            </a:r>
            <a:r>
              <a:rPr lang="hu-HU" sz="3300" b="1" dirty="0" err="1">
                <a:solidFill>
                  <a:schemeClr val="tx1"/>
                </a:solidFill>
              </a:rPr>
              <a:t>euróbankjegyek</a:t>
            </a:r>
            <a:r>
              <a:rPr lang="hu-HU" sz="3300" b="1" dirty="0">
                <a:solidFill>
                  <a:schemeClr val="tx1"/>
                </a:solidFill>
              </a:rPr>
              <a:t> kibocsátását</a:t>
            </a:r>
            <a:r>
              <a:rPr lang="hu-HU" sz="3300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/>
                </a:solidFill>
              </a:rPr>
              <a:t>Nyomon követi az </a:t>
            </a:r>
            <a:r>
              <a:rPr lang="hu-HU" sz="3300" b="1" dirty="0">
                <a:solidFill>
                  <a:schemeClr val="tx1"/>
                </a:solidFill>
              </a:rPr>
              <a:t>árak alakulását</a:t>
            </a:r>
            <a:r>
              <a:rPr lang="hu-HU" sz="3300" dirty="0">
                <a:solidFill>
                  <a:schemeClr val="tx1"/>
                </a:solidFill>
              </a:rPr>
              <a:t>, és kiértékeli az </a:t>
            </a:r>
            <a:r>
              <a:rPr lang="hu-HU" sz="3300" b="1" dirty="0">
                <a:solidFill>
                  <a:schemeClr val="tx1"/>
                </a:solidFill>
              </a:rPr>
              <a:t>árstabilitást</a:t>
            </a:r>
            <a:r>
              <a:rPr lang="hu-HU" sz="3300" dirty="0">
                <a:solidFill>
                  <a:schemeClr val="tx1"/>
                </a:solidFill>
              </a:rPr>
              <a:t> veszélyeztető kockázatokat.</a:t>
            </a:r>
          </a:p>
          <a:p>
            <a:pPr algn="just"/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dirty="0"/>
              <a:t>Európai Központi Bank feladata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496944" cy="504056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Az EKB az Európai Unió </a:t>
            </a:r>
            <a:r>
              <a:rPr lang="hu-HU" b="1" dirty="0">
                <a:solidFill>
                  <a:schemeClr val="tx1"/>
                </a:solidFill>
              </a:rPr>
              <a:t>mindegyik tagállamának központi bankjával együttműködik</a:t>
            </a:r>
            <a:r>
              <a:rPr lang="hu-HU" dirty="0">
                <a:solidFill>
                  <a:schemeClr val="tx1"/>
                </a:solidFill>
              </a:rPr>
              <a:t>. Közösen alkotják a Központi Bankok Európai Rendszerét.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Ezen túlmenően az Európai Központi Bank irányítja az </a:t>
            </a:r>
            <a:r>
              <a:rPr lang="hu-HU" b="1" dirty="0" err="1">
                <a:solidFill>
                  <a:schemeClr val="tx1"/>
                </a:solidFill>
              </a:rPr>
              <a:t>euróövezeti</a:t>
            </a:r>
            <a:r>
              <a:rPr lang="hu-HU" b="1" dirty="0">
                <a:solidFill>
                  <a:schemeClr val="tx1"/>
                </a:solidFill>
              </a:rPr>
              <a:t> központi bankok közötti együttműködést</a:t>
            </a:r>
            <a:r>
              <a:rPr lang="hu-HU" dirty="0">
                <a:solidFill>
                  <a:schemeClr val="tx1"/>
                </a:solidFill>
              </a:rPr>
              <a:t>. Az EKB és az </a:t>
            </a:r>
            <a:r>
              <a:rPr lang="hu-HU" dirty="0" err="1">
                <a:solidFill>
                  <a:schemeClr val="tx1"/>
                </a:solidFill>
              </a:rPr>
              <a:t>euróövezeti</a:t>
            </a:r>
            <a:r>
              <a:rPr lang="hu-HU" dirty="0">
                <a:solidFill>
                  <a:schemeClr val="tx1"/>
                </a:solidFill>
              </a:rPr>
              <a:t> jegybankok együttműködése az ún. </a:t>
            </a:r>
            <a:r>
              <a:rPr lang="hu-HU" dirty="0" err="1">
                <a:solidFill>
                  <a:schemeClr val="tx1"/>
                </a:solidFill>
              </a:rPr>
              <a:t>eurórendszer</a:t>
            </a:r>
            <a:r>
              <a:rPr lang="hu-HU" dirty="0">
                <a:solidFill>
                  <a:schemeClr val="tx1"/>
                </a:solidFill>
              </a:rPr>
              <a:t> keretében valósul meg</a:t>
            </a:r>
            <a:r>
              <a:rPr lang="hu-HU" dirty="0"/>
              <a:t>.</a:t>
            </a:r>
          </a:p>
          <a:p>
            <a:pPr algn="just"/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772400" cy="1152128"/>
          </a:xfrm>
        </p:spPr>
        <p:txBody>
          <a:bodyPr/>
          <a:lstStyle/>
          <a:p>
            <a:r>
              <a:rPr lang="hu-HU" dirty="0"/>
              <a:t>Európai </a:t>
            </a:r>
            <a:r>
              <a:rPr lang="hu-HU" dirty="0" smtClean="0"/>
              <a:t>Parlament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7378" y="1396490"/>
            <a:ext cx="4294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Szerep</a:t>
            </a:r>
            <a:r>
              <a:rPr lang="hu-HU" sz="2000" dirty="0">
                <a:latin typeface="+mj-lt"/>
              </a:rPr>
              <a:t>: jogalkotási, felügyeleti és költségvetési hatáskörrel rendelkező, közvetlenül választott uniós </a:t>
            </a:r>
            <a:r>
              <a:rPr lang="hu-HU" sz="2000" dirty="0" smtClean="0">
                <a:latin typeface="+mj-lt"/>
              </a:rPr>
              <a:t>intézmény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Tagok</a:t>
            </a:r>
            <a:r>
              <a:rPr lang="hu-HU" sz="2000" dirty="0">
                <a:latin typeface="+mj-lt"/>
              </a:rPr>
              <a:t>: 705 európai parlamenti képviselő</a:t>
            </a:r>
          </a:p>
          <a:p>
            <a:pPr algn="just"/>
            <a:r>
              <a:rPr lang="hu-HU" sz="2000" b="1" dirty="0" smtClean="0">
                <a:latin typeface="+mj-lt"/>
              </a:rPr>
              <a:t>Székhely</a:t>
            </a:r>
            <a:r>
              <a:rPr lang="hu-HU" sz="2000" dirty="0">
                <a:latin typeface="+mj-lt"/>
              </a:rPr>
              <a:t>: Strasbourg (Franciaország), Brüsszel (Belgium), Luxembourg (Luxemburg</a:t>
            </a:r>
            <a:r>
              <a:rPr lang="hu-HU" sz="2000" dirty="0" smtClean="0">
                <a:latin typeface="+mj-lt"/>
              </a:rPr>
              <a:t>)</a:t>
            </a:r>
            <a:endParaRPr lang="hu-HU" sz="2000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000" y="3896500"/>
            <a:ext cx="3932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Elnök</a:t>
            </a:r>
            <a:r>
              <a:rPr lang="hu-HU" sz="2000" dirty="0">
                <a:latin typeface="+mj-lt"/>
              </a:rPr>
              <a:t>: David-Maria </a:t>
            </a:r>
            <a:r>
              <a:rPr lang="hu-HU" sz="2000" dirty="0" err="1">
                <a:latin typeface="+mj-lt"/>
              </a:rPr>
              <a:t>Sassoli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b="1" dirty="0" smtClean="0">
                <a:latin typeface="+mj-lt"/>
              </a:rPr>
              <a:t>Származása</a:t>
            </a:r>
            <a:r>
              <a:rPr lang="hu-HU" sz="2000" dirty="0" smtClean="0">
                <a:latin typeface="+mj-lt"/>
              </a:rPr>
              <a:t>: Olaszország, Firenze</a:t>
            </a:r>
          </a:p>
          <a:p>
            <a:pPr algn="just"/>
            <a:r>
              <a:rPr lang="hu-HU" sz="2000" b="1" dirty="0" smtClean="0">
                <a:latin typeface="+mj-lt"/>
              </a:rPr>
              <a:t>Foglalkozása</a:t>
            </a:r>
            <a:r>
              <a:rPr lang="hu-HU" sz="2000" dirty="0" smtClean="0">
                <a:latin typeface="+mj-lt"/>
              </a:rPr>
              <a:t>: politikus, újságíró </a:t>
            </a:r>
          </a:p>
          <a:p>
            <a:pPr algn="just"/>
            <a:r>
              <a:rPr lang="hu-HU" sz="2000" b="1" dirty="0" smtClean="0">
                <a:latin typeface="+mj-lt"/>
              </a:rPr>
              <a:t>Párt: </a:t>
            </a:r>
            <a:r>
              <a:rPr lang="hu-HU" sz="2000" dirty="0" smtClean="0">
                <a:latin typeface="+mj-lt"/>
              </a:rPr>
              <a:t>Demokrata Párt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Megválasztása</a:t>
            </a:r>
            <a:r>
              <a:rPr lang="hu-HU" sz="2000" dirty="0" smtClean="0">
                <a:latin typeface="+mj-lt"/>
              </a:rPr>
              <a:t>: 2019. július 3-án választották meg az EP elnökének.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2009-től az EP képviselő.</a:t>
            </a:r>
          </a:p>
          <a:p>
            <a:pPr algn="just"/>
            <a:r>
              <a:rPr lang="hu-HU" sz="2000" b="1" dirty="0" smtClean="0">
                <a:latin typeface="+mj-lt"/>
              </a:rPr>
              <a:t>Elődje: Antonio </a:t>
            </a:r>
            <a:r>
              <a:rPr lang="hu-HU" sz="2000" b="1" dirty="0" err="1" smtClean="0">
                <a:latin typeface="+mj-lt"/>
              </a:rPr>
              <a:t>Tajani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(Olaszország, EPP)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10476" y="5196856"/>
            <a:ext cx="25875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</a:t>
            </a:r>
            <a:r>
              <a:rPr lang="hu-HU" sz="1100" dirty="0" err="1"/>
              <a:t>https</a:t>
            </a:r>
            <a:r>
              <a:rPr lang="hu-HU" sz="1100" dirty="0"/>
              <a:t>://</a:t>
            </a:r>
            <a:r>
              <a:rPr lang="hu-HU" sz="1100" dirty="0" err="1" smtClean="0"/>
              <a:t>www.europarl.europa.eu</a:t>
            </a:r>
            <a:endParaRPr lang="hu-HU" sz="11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27" y="2361972"/>
            <a:ext cx="4289688" cy="28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772400" cy="1470025"/>
          </a:xfrm>
        </p:spPr>
        <p:txBody>
          <a:bodyPr/>
          <a:lstStyle/>
          <a:p>
            <a:r>
              <a:rPr lang="hu-HU" b="1" dirty="0"/>
              <a:t>Európai Számvevőszék</a:t>
            </a:r>
            <a:r>
              <a:rPr lang="hu-HU" b="1" dirty="0">
                <a:solidFill>
                  <a:schemeClr val="bg1"/>
                </a:solidFill>
              </a:rPr>
              <a:t/>
            </a:r>
            <a:br>
              <a:rPr lang="hu-HU" b="1" dirty="0">
                <a:solidFill>
                  <a:schemeClr val="bg1"/>
                </a:solidFill>
              </a:rPr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57531" y="5248154"/>
            <a:ext cx="2335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www.eca.europa.eu</a:t>
            </a:r>
            <a:endParaRPr lang="hu-HU" sz="11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31" y="1720434"/>
            <a:ext cx="6221490" cy="35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547664" y="0"/>
            <a:ext cx="7772400" cy="1470025"/>
          </a:xfrm>
        </p:spPr>
        <p:txBody>
          <a:bodyPr/>
          <a:lstStyle/>
          <a:p>
            <a:r>
              <a:rPr lang="hu-HU" dirty="0"/>
              <a:t>Európai Számvevőszék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4968552" cy="3254207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>
                <a:solidFill>
                  <a:schemeClr val="tx1"/>
                </a:solidFill>
              </a:rPr>
              <a:t>Szerep</a:t>
            </a:r>
            <a:r>
              <a:rPr lang="hu-HU" sz="2800" dirty="0">
                <a:solidFill>
                  <a:schemeClr val="tx1"/>
                </a:solidFill>
              </a:rPr>
              <a:t>: ellenőrzi, hogy az uniós pénzforrások beszedése és felhasználása során nem történt-e szabálytalanság, és segíti az uniós pénzgazdálkodás javítását</a:t>
            </a: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Tagok</a:t>
            </a:r>
            <a:r>
              <a:rPr lang="hu-HU" sz="2800" dirty="0">
                <a:solidFill>
                  <a:schemeClr val="tx1"/>
                </a:solidFill>
              </a:rPr>
              <a:t>: tagállamonként egy fő</a:t>
            </a: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Székhely</a:t>
            </a:r>
            <a:r>
              <a:rPr lang="hu-HU" sz="2800" dirty="0">
                <a:solidFill>
                  <a:schemeClr val="tx1"/>
                </a:solidFill>
              </a:rPr>
              <a:t>: Luxembourg</a:t>
            </a:r>
          </a:p>
          <a:p>
            <a:pPr algn="l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580112" y="4594975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</a:t>
            </a:r>
            <a:r>
              <a:rPr lang="hu-HU" sz="1200" dirty="0"/>
              <a:t>https://</a:t>
            </a:r>
            <a:r>
              <a:rPr lang="hu-HU" sz="1200" dirty="0" smtClean="0"/>
              <a:t>ec.europa.eu</a:t>
            </a:r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4575742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b="1" dirty="0">
                <a:latin typeface="+mj-lt"/>
              </a:rPr>
              <a:t>Elnök</a:t>
            </a:r>
            <a:r>
              <a:rPr lang="hu-HU" sz="2800" dirty="0">
                <a:latin typeface="+mj-lt"/>
              </a:rPr>
              <a:t>: </a:t>
            </a:r>
            <a:r>
              <a:rPr lang="hu-HU" sz="2800" dirty="0" err="1">
                <a:latin typeface="+mj-lt"/>
              </a:rPr>
              <a:t>Klaus-Heiner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Lehne</a:t>
            </a:r>
            <a:endParaRPr lang="hu-HU" sz="2800" dirty="0">
              <a:latin typeface="+mj-lt"/>
            </a:endParaRPr>
          </a:p>
          <a:p>
            <a:r>
              <a:rPr lang="hu-HU" sz="2800" b="1" dirty="0" smtClean="0">
                <a:latin typeface="+mj-lt"/>
              </a:rPr>
              <a:t>Származása</a:t>
            </a:r>
            <a:r>
              <a:rPr lang="hu-HU" sz="2800" b="1" dirty="0">
                <a:latin typeface="+mj-lt"/>
              </a:rPr>
              <a:t>: </a:t>
            </a:r>
            <a:r>
              <a:rPr lang="hu-HU" sz="2800" dirty="0" smtClean="0">
                <a:latin typeface="+mj-lt"/>
              </a:rPr>
              <a:t>Düsseldorf, Németország</a:t>
            </a:r>
            <a:endParaRPr lang="hu-HU" sz="2800" dirty="0">
              <a:latin typeface="+mj-lt"/>
            </a:endParaRPr>
          </a:p>
          <a:p>
            <a:r>
              <a:rPr lang="hu-HU" sz="2800" b="1" dirty="0">
                <a:latin typeface="+mj-lt"/>
              </a:rPr>
              <a:t>Foglalkozása: </a:t>
            </a:r>
            <a:r>
              <a:rPr lang="hu-HU" sz="2800" dirty="0" smtClean="0">
                <a:latin typeface="+mj-lt"/>
              </a:rPr>
              <a:t>jogász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788024" y="5085184"/>
            <a:ext cx="4355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Párt: </a:t>
            </a:r>
            <a:r>
              <a:rPr lang="hu-HU" sz="2400" dirty="0">
                <a:latin typeface="+mj-lt"/>
              </a:rPr>
              <a:t>Kereszténydemokrata Unió</a:t>
            </a:r>
          </a:p>
          <a:p>
            <a:r>
              <a:rPr lang="hu-HU" sz="2400" b="1" dirty="0">
                <a:latin typeface="+mj-lt"/>
              </a:rPr>
              <a:t>Megválasztása: </a:t>
            </a:r>
            <a:r>
              <a:rPr lang="hu-HU" sz="2400" dirty="0">
                <a:latin typeface="+mj-lt"/>
              </a:rPr>
              <a:t>2016. október 1.</a:t>
            </a:r>
          </a:p>
          <a:p>
            <a:r>
              <a:rPr lang="hu-HU" sz="2400" b="1" dirty="0">
                <a:latin typeface="+mj-lt"/>
              </a:rPr>
              <a:t>Elődje: </a:t>
            </a:r>
            <a:r>
              <a:rPr lang="hu-HU" sz="2400" dirty="0" err="1">
                <a:latin typeface="+mj-lt"/>
              </a:rPr>
              <a:t>Vítor</a:t>
            </a:r>
            <a:r>
              <a:rPr lang="hu-HU" sz="2400" dirty="0">
                <a:latin typeface="+mj-lt"/>
              </a:rPr>
              <a:t> Manuel da Silva </a:t>
            </a:r>
            <a:r>
              <a:rPr lang="hu-HU" sz="2400" dirty="0" err="1">
                <a:latin typeface="+mj-lt"/>
              </a:rPr>
              <a:t>Caldeira</a:t>
            </a:r>
            <a:endParaRPr lang="hu-HU" sz="2400" dirty="0">
              <a:latin typeface="+mj-lt"/>
            </a:endParaRP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2774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dirty="0"/>
              <a:t>Európai Számvevőszék</a:t>
            </a:r>
          </a:p>
        </p:txBody>
      </p:sp>
      <p:sp>
        <p:nvSpPr>
          <p:cNvPr id="3" name="Alcím 4"/>
          <p:cNvSpPr>
            <a:spLocks noGrp="1"/>
          </p:cNvSpPr>
          <p:nvPr>
            <p:ph type="subTitle" idx="1"/>
          </p:nvPr>
        </p:nvSpPr>
        <p:spPr>
          <a:xfrm>
            <a:off x="251521" y="1700808"/>
            <a:ext cx="8568952" cy="4824536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solidFill>
                  <a:schemeClr val="tx1"/>
                </a:solidFill>
              </a:rPr>
              <a:t>Az Európai Unió </a:t>
            </a:r>
            <a:r>
              <a:rPr lang="hu-HU" b="1" dirty="0">
                <a:solidFill>
                  <a:schemeClr val="tx1"/>
                </a:solidFill>
              </a:rPr>
              <a:t>független külső ellenőreként</a:t>
            </a:r>
            <a:r>
              <a:rPr lang="hu-HU" dirty="0">
                <a:solidFill>
                  <a:schemeClr val="tx1"/>
                </a:solidFill>
              </a:rPr>
              <a:t> az Európai Számvevőszék gondoskodik az uniós adófizetők érdekeinek védelméről. </a:t>
            </a:r>
            <a:r>
              <a:rPr lang="hu-HU" b="1" dirty="0">
                <a:solidFill>
                  <a:schemeClr val="tx1"/>
                </a:solidFill>
              </a:rPr>
              <a:t>A Számvevőszék nem rendelkezik jogi hatáskörökkel</a:t>
            </a:r>
            <a:r>
              <a:rPr lang="hu-HU" dirty="0">
                <a:solidFill>
                  <a:schemeClr val="tx1"/>
                </a:solidFill>
              </a:rPr>
              <a:t>, de tevékenysége révén </a:t>
            </a:r>
            <a:r>
              <a:rPr lang="hu-HU" b="1" dirty="0">
                <a:solidFill>
                  <a:schemeClr val="tx1"/>
                </a:solidFill>
              </a:rPr>
              <a:t>javítja az Európai Bizottság költségvetési gazdálkodását, és jelentések formájában számol be az EU pénzügyeiről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4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31340"/>
            <a:ext cx="7772400" cy="1470025"/>
          </a:xfrm>
        </p:spPr>
        <p:txBody>
          <a:bodyPr/>
          <a:lstStyle/>
          <a:p>
            <a:r>
              <a:rPr lang="hu-HU" sz="3600" dirty="0"/>
              <a:t>Európai Számvevőszék összetétele</a:t>
            </a:r>
          </a:p>
        </p:txBody>
      </p:sp>
      <p:sp>
        <p:nvSpPr>
          <p:cNvPr id="3" name="Alcím 4"/>
          <p:cNvSpPr>
            <a:spLocks noGrp="1"/>
          </p:cNvSpPr>
          <p:nvPr>
            <p:ph type="subTitle" idx="1"/>
          </p:nvPr>
        </p:nvSpPr>
        <p:spPr>
          <a:xfrm>
            <a:off x="179513" y="1628800"/>
            <a:ext cx="8640960" cy="4824536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 Számvevőszék </a:t>
            </a:r>
            <a:r>
              <a:rPr lang="hu-HU" b="1" dirty="0">
                <a:solidFill>
                  <a:schemeClr val="tx1"/>
                </a:solidFill>
              </a:rPr>
              <a:t>27 tagú kollektív testületként </a:t>
            </a:r>
            <a:r>
              <a:rPr lang="hu-HU" dirty="0">
                <a:solidFill>
                  <a:schemeClr val="tx1"/>
                </a:solidFill>
              </a:rPr>
              <a:t>látja el feladatait, amelybe </a:t>
            </a:r>
            <a:r>
              <a:rPr lang="hu-HU" b="1" dirty="0">
                <a:solidFill>
                  <a:schemeClr val="tx1"/>
                </a:solidFill>
              </a:rPr>
              <a:t>minden tagállam egy-egy tagot delegál</a:t>
            </a:r>
            <a:r>
              <a:rPr lang="hu-HU" dirty="0">
                <a:solidFill>
                  <a:schemeClr val="tx1"/>
                </a:solidFill>
              </a:rPr>
              <a:t>. A tagokat az Európai Parlamenttel folytatott konzultáció után a </a:t>
            </a:r>
            <a:r>
              <a:rPr lang="hu-HU" b="1" dirty="0">
                <a:solidFill>
                  <a:schemeClr val="tx1"/>
                </a:solidFill>
              </a:rPr>
              <a:t>Tanács nevezi ki hatéves</a:t>
            </a:r>
            <a:r>
              <a:rPr lang="hu-HU" dirty="0">
                <a:solidFill>
                  <a:schemeClr val="tx1"/>
                </a:solidFill>
              </a:rPr>
              <a:t>, megújítható időtartamra. </a:t>
            </a:r>
            <a:r>
              <a:rPr lang="hu-HU" b="1" dirty="0">
                <a:solidFill>
                  <a:schemeClr val="tx1"/>
                </a:solidFill>
              </a:rPr>
              <a:t>Elnököt a tagok maguk közül választanak hároméves</a:t>
            </a:r>
            <a:r>
              <a:rPr lang="hu-HU" dirty="0">
                <a:solidFill>
                  <a:schemeClr val="tx1"/>
                </a:solidFill>
              </a:rPr>
              <a:t>, megújítható időtartamra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 Számvevőszék </a:t>
            </a:r>
            <a:r>
              <a:rPr lang="hu-HU" b="1" dirty="0">
                <a:solidFill>
                  <a:schemeClr val="tx1"/>
                </a:solidFill>
              </a:rPr>
              <a:t>öt kamarából épül fel</a:t>
            </a:r>
            <a:r>
              <a:rPr lang="hu-HU" dirty="0">
                <a:solidFill>
                  <a:schemeClr val="tx1"/>
                </a:solidFill>
              </a:rPr>
              <a:t>, ezekhez vannak hozzárendelve a </a:t>
            </a:r>
            <a:r>
              <a:rPr lang="hu-HU" b="1" dirty="0">
                <a:solidFill>
                  <a:schemeClr val="tx1"/>
                </a:solidFill>
              </a:rPr>
              <a:t>számvevőszéki tagok és az ellenőrök</a:t>
            </a:r>
            <a:r>
              <a:rPr lang="hu-HU" dirty="0">
                <a:solidFill>
                  <a:schemeClr val="tx1"/>
                </a:solidFill>
              </a:rPr>
              <a:t>. </a:t>
            </a:r>
            <a:r>
              <a:rPr lang="hu-HU" b="1" dirty="0">
                <a:solidFill>
                  <a:schemeClr val="tx1"/>
                </a:solidFill>
              </a:rPr>
              <a:t>Az egyes kamarák elnökét a kamara tagjai kétéves</a:t>
            </a:r>
            <a:r>
              <a:rPr lang="hu-HU" dirty="0">
                <a:solidFill>
                  <a:schemeClr val="tx1"/>
                </a:solidFill>
              </a:rPr>
              <a:t>, megújítható időtartamra választják meg.</a:t>
            </a:r>
          </a:p>
        </p:txBody>
      </p:sp>
    </p:spTree>
    <p:extLst>
      <p:ext uri="{BB962C8B-B14F-4D97-AF65-F5344CB8AC3E}">
        <p14:creationId xmlns:p14="http://schemas.microsoft.com/office/powerpoint/2010/main" val="24057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58824" y="116632"/>
            <a:ext cx="7772400" cy="1470025"/>
          </a:xfrm>
        </p:spPr>
        <p:txBody>
          <a:bodyPr/>
          <a:lstStyle/>
          <a:p>
            <a:r>
              <a:rPr lang="hu-HU" sz="3600" dirty="0"/>
              <a:t>Európai Számvevőszék összetétele</a:t>
            </a:r>
          </a:p>
        </p:txBody>
      </p:sp>
      <p:sp>
        <p:nvSpPr>
          <p:cNvPr id="3" name="Alcím 4"/>
          <p:cNvSpPr>
            <a:spLocks noGrp="1"/>
          </p:cNvSpPr>
          <p:nvPr>
            <p:ph type="subTitle" idx="1"/>
          </p:nvPr>
        </p:nvSpPr>
        <p:spPr>
          <a:xfrm>
            <a:off x="251521" y="1484784"/>
            <a:ext cx="5616623" cy="5256584"/>
          </a:xfrm>
        </p:spPr>
        <p:txBody>
          <a:bodyPr>
            <a:noAutofit/>
          </a:bodyPr>
          <a:lstStyle/>
          <a:p>
            <a:pPr algn="just"/>
            <a:r>
              <a:rPr lang="hu-HU" sz="2000" dirty="0">
                <a:solidFill>
                  <a:schemeClr val="tx1"/>
                </a:solidFill>
              </a:rPr>
              <a:t>Az intézmény munkatársai közül a </a:t>
            </a:r>
            <a:r>
              <a:rPr lang="hu-HU" sz="2000" b="1" dirty="0">
                <a:solidFill>
                  <a:schemeClr val="tx1"/>
                </a:solidFill>
              </a:rPr>
              <a:t>legmagasabb beosztás a főtitkáré</a:t>
            </a:r>
            <a:r>
              <a:rPr lang="hu-HU" sz="2000" dirty="0">
                <a:solidFill>
                  <a:schemeClr val="tx1"/>
                </a:solidFill>
              </a:rPr>
              <a:t>, akit a Számvevőszék mint testület nevez ki hatéves, megújítható időtartamra.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endParaRPr lang="hu-HU" sz="2000" b="1" dirty="0">
              <a:solidFill>
                <a:schemeClr val="tx1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1"/>
                </a:solidFill>
              </a:rPr>
              <a:t>A </a:t>
            </a:r>
            <a:r>
              <a:rPr lang="hu-HU" sz="2000" b="1" dirty="0">
                <a:solidFill>
                  <a:schemeClr val="tx1"/>
                </a:solidFill>
              </a:rPr>
              <a:t>főtitkár felelős a Számvevőszék </a:t>
            </a:r>
            <a:r>
              <a:rPr lang="hu-HU" sz="2000" dirty="0">
                <a:solidFill>
                  <a:schemeClr val="tx1"/>
                </a:solidFill>
              </a:rPr>
              <a:t>személyzetének irányításáért és az adminisztrációért, az emberi erőforrások, a pénzügyek és az általános szolgáltatások; az informatika, a munkakörnyezet és az innováció; valamint a fordítás, a nyelvi szolgáltatások és a kiadványok terén.</a:t>
            </a:r>
          </a:p>
          <a:p>
            <a:pPr algn="just"/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>
                <a:solidFill>
                  <a:schemeClr val="tx1"/>
                </a:solidFill>
              </a:rPr>
              <a:t>jelenlegi főtitkár a 2009. március 16-án kinevezett </a:t>
            </a:r>
            <a:r>
              <a:rPr lang="hu-HU" sz="2000" b="1" dirty="0" err="1">
                <a:solidFill>
                  <a:schemeClr val="tx1"/>
                </a:solidFill>
              </a:rPr>
              <a:t>Eduardo</a:t>
            </a:r>
            <a:r>
              <a:rPr lang="hu-HU" sz="2000" b="1" dirty="0">
                <a:solidFill>
                  <a:schemeClr val="tx1"/>
                </a:solidFill>
              </a:rPr>
              <a:t> </a:t>
            </a:r>
            <a:r>
              <a:rPr lang="hu-HU" sz="2000" b="1" dirty="0" err="1">
                <a:solidFill>
                  <a:schemeClr val="tx1"/>
                </a:solidFill>
              </a:rPr>
              <a:t>Ruíz</a:t>
            </a:r>
            <a:r>
              <a:rPr lang="hu-HU" sz="2000" b="1" dirty="0">
                <a:solidFill>
                  <a:schemeClr val="tx1"/>
                </a:solidFill>
              </a:rPr>
              <a:t> García</a:t>
            </a:r>
            <a:r>
              <a:rPr lang="hu-HU" sz="2000" dirty="0">
                <a:solidFill>
                  <a:schemeClr val="tx1"/>
                </a:solidFill>
              </a:rPr>
              <a:t>. Megbízatását 2015. március 16-án megújították.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156176" y="4725144"/>
            <a:ext cx="2335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www.eca.europa.eu</a:t>
            </a:r>
            <a:endParaRPr lang="hu-HU" sz="11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85759"/>
            <a:ext cx="2664296" cy="26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56647" y="116632"/>
            <a:ext cx="7772400" cy="1470025"/>
          </a:xfrm>
        </p:spPr>
        <p:txBody>
          <a:bodyPr/>
          <a:lstStyle/>
          <a:p>
            <a:r>
              <a:rPr lang="hu-HU" dirty="0"/>
              <a:t>Európai Számvevőszék feladata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9261" y="1628800"/>
            <a:ext cx="89352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Ellenőrzi az </a:t>
            </a:r>
            <a:r>
              <a:rPr lang="hu-HU" sz="2200" b="1" dirty="0">
                <a:latin typeface="+mj-lt"/>
              </a:rPr>
              <a:t>EU bevételeit és kiadásait</a:t>
            </a:r>
            <a:r>
              <a:rPr lang="hu-HU" sz="2200" dirty="0">
                <a:latin typeface="+mj-lt"/>
              </a:rPr>
              <a:t>, hogy megállapítsa, </a:t>
            </a:r>
            <a:r>
              <a:rPr lang="hu-HU" sz="2200" b="1" dirty="0">
                <a:latin typeface="+mj-lt"/>
              </a:rPr>
              <a:t>szabályszerű-e</a:t>
            </a:r>
            <a:r>
              <a:rPr lang="hu-HU" sz="2200" dirty="0">
                <a:latin typeface="+mj-lt"/>
              </a:rPr>
              <a:t> az </a:t>
            </a:r>
            <a:r>
              <a:rPr lang="hu-HU" sz="2200" b="1" dirty="0">
                <a:latin typeface="+mj-lt"/>
              </a:rPr>
              <a:t>uniós források előteremtése és elköltése</a:t>
            </a:r>
            <a:r>
              <a:rPr lang="hu-HU" sz="2200" dirty="0">
                <a:latin typeface="+mj-lt"/>
              </a:rPr>
              <a:t>, </a:t>
            </a:r>
            <a:r>
              <a:rPr lang="hu-HU" sz="2200" b="1" dirty="0">
                <a:latin typeface="+mj-lt"/>
              </a:rPr>
              <a:t>megfelelően történik-e elszámolásuk, és költséghatékony-e a felhasználásuk</a:t>
            </a:r>
            <a:r>
              <a:rPr lang="hu-HU" sz="22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Ellenőrzéseket végez az </a:t>
            </a:r>
            <a:r>
              <a:rPr lang="hu-HU" sz="2200" b="1" dirty="0">
                <a:latin typeface="+mj-lt"/>
              </a:rPr>
              <a:t>uniós pénzforrásokat kezelő személyek és szervezetek körében</a:t>
            </a:r>
            <a:r>
              <a:rPr lang="hu-HU" sz="2200" dirty="0">
                <a:latin typeface="+mj-lt"/>
              </a:rPr>
              <a:t> </a:t>
            </a:r>
            <a:r>
              <a:rPr lang="hu-HU" sz="2200" dirty="0" smtClean="0">
                <a:latin typeface="+mj-lt"/>
              </a:rPr>
              <a:t>beleértve a </a:t>
            </a:r>
            <a:r>
              <a:rPr lang="hu-HU" sz="2200" dirty="0">
                <a:latin typeface="+mj-lt"/>
              </a:rPr>
              <a:t>helyszíni ellenőrzéseket is, </a:t>
            </a:r>
            <a:r>
              <a:rPr lang="hu-HU" sz="2200" dirty="0" smtClean="0">
                <a:latin typeface="+mj-lt"/>
              </a:rPr>
              <a:t>amelyeket </a:t>
            </a:r>
            <a:r>
              <a:rPr lang="hu-HU" sz="2200" dirty="0">
                <a:latin typeface="+mj-lt"/>
              </a:rPr>
              <a:t>az </a:t>
            </a:r>
            <a:r>
              <a:rPr lang="hu-HU" sz="2200" b="1" dirty="0">
                <a:latin typeface="+mj-lt"/>
              </a:rPr>
              <a:t>uniós intézményeknél </a:t>
            </a:r>
            <a:r>
              <a:rPr lang="hu-HU" sz="2200" dirty="0">
                <a:latin typeface="+mj-lt"/>
              </a:rPr>
              <a:t>(különösen a Bizottságnál), valamint az uniós </a:t>
            </a:r>
            <a:r>
              <a:rPr lang="hu-HU" sz="2200" b="1" dirty="0">
                <a:latin typeface="+mj-lt"/>
              </a:rPr>
              <a:t>tagállamokban</a:t>
            </a:r>
            <a:r>
              <a:rPr lang="hu-HU" sz="2200" dirty="0">
                <a:latin typeface="+mj-lt"/>
              </a:rPr>
              <a:t>, illetve az </a:t>
            </a:r>
            <a:r>
              <a:rPr lang="hu-HU" sz="2200" b="1" dirty="0">
                <a:latin typeface="+mj-lt"/>
              </a:rPr>
              <a:t>uniós támogatásban részesülő országokban </a:t>
            </a:r>
            <a:r>
              <a:rPr lang="hu-HU" sz="2200" dirty="0">
                <a:latin typeface="+mj-lt"/>
              </a:rPr>
              <a:t>folytat 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Ha</a:t>
            </a:r>
            <a:r>
              <a:rPr lang="hu-HU" sz="2200" dirty="0">
                <a:latin typeface="+mj-lt"/>
              </a:rPr>
              <a:t> </a:t>
            </a:r>
            <a:r>
              <a:rPr lang="hu-HU" sz="2200" b="1" dirty="0">
                <a:latin typeface="+mj-lt"/>
              </a:rPr>
              <a:t>csalás, korrupció és más jogellenes tevékenység</a:t>
            </a:r>
            <a:r>
              <a:rPr lang="hu-HU" sz="2200" dirty="0">
                <a:latin typeface="+mj-lt"/>
              </a:rPr>
              <a:t> gyanúja merül fel, értesíti az </a:t>
            </a:r>
            <a:r>
              <a:rPr lang="hu-HU" sz="2200" b="1" dirty="0">
                <a:latin typeface="+mj-lt"/>
              </a:rPr>
              <a:t>Európai Csalás Elleni </a:t>
            </a:r>
            <a:r>
              <a:rPr lang="hu-HU" sz="2200" b="1" dirty="0" smtClean="0">
                <a:latin typeface="+mj-lt"/>
              </a:rPr>
              <a:t>Hivatalt</a:t>
            </a:r>
            <a:r>
              <a:rPr lang="hu-HU" sz="2200" b="1" dirty="0">
                <a:latin typeface="+mj-lt"/>
              </a:rPr>
              <a:t> </a:t>
            </a:r>
            <a:r>
              <a:rPr lang="hu-HU" sz="2200" dirty="0" smtClean="0">
                <a:latin typeface="+mj-lt"/>
              </a:rPr>
              <a:t>(OLAF</a:t>
            </a:r>
            <a:r>
              <a:rPr lang="hu-HU" sz="2200" dirty="0">
                <a:latin typeface="+mj-lt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b="1" dirty="0" smtClean="0">
                <a:latin typeface="+mj-lt"/>
              </a:rPr>
              <a:t>Szakvéleménnyel</a:t>
            </a:r>
            <a:r>
              <a:rPr lang="hu-HU" sz="2200" dirty="0">
                <a:latin typeface="+mj-lt"/>
              </a:rPr>
              <a:t> szolgál az </a:t>
            </a:r>
            <a:r>
              <a:rPr lang="hu-HU" sz="2200" b="1" dirty="0">
                <a:latin typeface="+mj-lt"/>
              </a:rPr>
              <a:t>uniós szakpolitikusoknak arról</a:t>
            </a:r>
            <a:r>
              <a:rPr lang="hu-HU" sz="2200" dirty="0">
                <a:latin typeface="+mj-lt"/>
              </a:rPr>
              <a:t>, hogyan lehet az uniós </a:t>
            </a:r>
            <a:r>
              <a:rPr lang="hu-HU" sz="2200" b="1" dirty="0">
                <a:latin typeface="+mj-lt"/>
              </a:rPr>
              <a:t>pénzgazdálkodást hatékonyabbá </a:t>
            </a:r>
            <a:r>
              <a:rPr lang="hu-HU" sz="2200" dirty="0">
                <a:latin typeface="+mj-lt"/>
              </a:rPr>
              <a:t>és a polgárok felé </a:t>
            </a:r>
            <a:r>
              <a:rPr lang="hu-HU" sz="2200" b="1" dirty="0">
                <a:latin typeface="+mj-lt"/>
              </a:rPr>
              <a:t>elszámoltathatóbbá</a:t>
            </a:r>
            <a:r>
              <a:rPr lang="hu-HU" sz="2200" dirty="0">
                <a:latin typeface="+mj-lt"/>
              </a:rPr>
              <a:t> tenni.</a:t>
            </a:r>
          </a:p>
          <a:p>
            <a:endParaRPr lang="hu-H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35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49533" y="31340"/>
            <a:ext cx="7772400" cy="1470025"/>
          </a:xfrm>
        </p:spPr>
        <p:txBody>
          <a:bodyPr/>
          <a:lstStyle/>
          <a:p>
            <a:r>
              <a:rPr lang="hu-HU" dirty="0"/>
              <a:t>Európai Számvevőszék feladata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10835" y="1628800"/>
            <a:ext cx="86816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Ahhoz, hogy munkáját hatékonyan tudja végezni, a Számvevőszéknek </a:t>
            </a:r>
            <a:r>
              <a:rPr lang="hu-HU" sz="2400" b="1" dirty="0">
                <a:latin typeface="+mj-lt"/>
              </a:rPr>
              <a:t>függetlennek</a:t>
            </a:r>
            <a:r>
              <a:rPr lang="hu-HU" sz="2400" dirty="0">
                <a:latin typeface="+mj-lt"/>
              </a:rPr>
              <a:t> </a:t>
            </a:r>
            <a:r>
              <a:rPr lang="hu-HU" sz="2400" b="1" dirty="0">
                <a:latin typeface="+mj-lt"/>
              </a:rPr>
              <a:t>kell lennie az általa ellenőrzött intézményektől és szervektől</a:t>
            </a:r>
            <a:r>
              <a:rPr lang="hu-HU" sz="2400" dirty="0">
                <a:latin typeface="+mj-lt"/>
              </a:rPr>
              <a:t>. Ennek érdekében szabadon dönt arról, hogy:</a:t>
            </a:r>
          </a:p>
          <a:p>
            <a:pPr marL="725488" indent="-457200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mit</a:t>
            </a:r>
            <a:r>
              <a:rPr lang="hu-HU" sz="2400" dirty="0">
                <a:latin typeface="+mj-lt"/>
              </a:rPr>
              <a:t> ellenőriz,</a:t>
            </a:r>
          </a:p>
          <a:p>
            <a:pPr marL="725488" indent="-457200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hogyan</a:t>
            </a:r>
            <a:r>
              <a:rPr lang="hu-HU" sz="2400" dirty="0">
                <a:latin typeface="+mj-lt"/>
              </a:rPr>
              <a:t> hajtja végre az ellenőrzéseket, illetve</a:t>
            </a:r>
          </a:p>
          <a:p>
            <a:pPr marL="725488" indent="-457200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mikor és milyen formában</a:t>
            </a:r>
            <a:r>
              <a:rPr lang="hu-HU" sz="2400" dirty="0">
                <a:latin typeface="+mj-lt"/>
              </a:rPr>
              <a:t> teszi közzé megállapításait.</a:t>
            </a:r>
          </a:p>
          <a:p>
            <a:pPr algn="just"/>
            <a:r>
              <a:rPr lang="hu-HU" sz="2400" dirty="0">
                <a:latin typeface="+mj-lt"/>
              </a:rPr>
              <a:t>A Számvevőszék az általa végzett ellenőrző munka során </a:t>
            </a:r>
            <a:r>
              <a:rPr lang="hu-HU" sz="2400" b="1" dirty="0">
                <a:latin typeface="+mj-lt"/>
              </a:rPr>
              <a:t>kiemelt figyelmet szentel az Európai Bizottság tevékenységének</a:t>
            </a:r>
            <a:r>
              <a:rPr lang="hu-HU" sz="2400" dirty="0">
                <a:latin typeface="+mj-lt"/>
              </a:rPr>
              <a:t>, ugyanis ez az </a:t>
            </a:r>
            <a:r>
              <a:rPr lang="hu-HU" sz="2400" b="1" dirty="0">
                <a:latin typeface="+mj-lt"/>
              </a:rPr>
              <a:t>uniós intézmény felelős az EU költségvetésének végrehajtásáért</a:t>
            </a:r>
            <a:r>
              <a:rPr lang="hu-HU" sz="2400" dirty="0">
                <a:latin typeface="+mj-lt"/>
              </a:rPr>
              <a:t>. Ennek kapcsán a tagállami hatóságokkal is szorosan együttműködik, mert a Bizottság az uniós források oroszlánrészét (mintegy 80%-át) velük közösen kezeli.</a:t>
            </a:r>
          </a:p>
          <a:p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96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dirty="0"/>
              <a:t>Európai Számvevőszék feladata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57" y="2004501"/>
            <a:ext cx="6144684" cy="345638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96788" y="2763197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videó </a:t>
            </a:r>
            <a:r>
              <a:rPr lang="hu-HU" sz="2400" dirty="0"/>
              <a:t>szemlélteti a Számvevőszék legfőbb feladatait: </a:t>
            </a:r>
            <a:r>
              <a:rPr lang="hu-HU" sz="2400" dirty="0">
                <a:hlinkClick r:id="rId3"/>
              </a:rPr>
              <a:t>LINK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70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896" y="116632"/>
            <a:ext cx="7772400" cy="1470025"/>
          </a:xfrm>
        </p:spPr>
        <p:txBody>
          <a:bodyPr/>
          <a:lstStyle/>
          <a:p>
            <a:r>
              <a:rPr lang="hu-HU" dirty="0"/>
              <a:t>Európai Parlamenti </a:t>
            </a:r>
            <a:r>
              <a:rPr lang="hu-HU" dirty="0" smtClean="0"/>
              <a:t>képviselők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9353" y="1769476"/>
            <a:ext cx="554461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500" dirty="0" smtClean="0">
                <a:latin typeface="+mj-lt"/>
              </a:rPr>
              <a:t>1979 óta a képviselőket </a:t>
            </a:r>
            <a:r>
              <a:rPr lang="hu-HU" sz="2500" b="1" dirty="0" smtClean="0">
                <a:latin typeface="+mj-lt"/>
              </a:rPr>
              <a:t>nem a tagállami parlamentek delegálják</a:t>
            </a:r>
            <a:r>
              <a:rPr lang="hu-HU" sz="2500" dirty="0" smtClean="0">
                <a:latin typeface="+mj-lt"/>
              </a:rPr>
              <a:t>, hanem a tagállamok állampolgárai közvetlen és titkos, listás választásokon </a:t>
            </a:r>
            <a:r>
              <a:rPr lang="hu-HU" sz="2500" b="1" dirty="0" smtClean="0">
                <a:latin typeface="+mj-lt"/>
              </a:rPr>
              <a:t>5 évre választják</a:t>
            </a:r>
            <a:r>
              <a:rPr lang="hu-HU" sz="2500" dirty="0" smtClean="0">
                <a:latin typeface="+mj-lt"/>
              </a:rPr>
              <a:t>.</a:t>
            </a:r>
          </a:p>
          <a:p>
            <a:pPr algn="just"/>
            <a:endParaRPr lang="hu-HU" sz="2500" dirty="0">
              <a:latin typeface="+mj-lt"/>
            </a:endParaRPr>
          </a:p>
          <a:p>
            <a:pPr algn="just"/>
            <a:r>
              <a:rPr lang="hu-HU" sz="2500" dirty="0">
                <a:latin typeface="+mj-lt"/>
              </a:rPr>
              <a:t>A parlamenti képviselői helyek </a:t>
            </a:r>
            <a:r>
              <a:rPr lang="hu-HU" sz="2500" dirty="0" smtClean="0">
                <a:latin typeface="+mj-lt"/>
              </a:rPr>
              <a:t>elosztása: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+mj-lt"/>
              </a:rPr>
              <a:t>lehetőleg </a:t>
            </a:r>
            <a:r>
              <a:rPr lang="hu-HU" sz="2500" dirty="0">
                <a:latin typeface="+mj-lt"/>
              </a:rPr>
              <a:t>az a </a:t>
            </a:r>
            <a:r>
              <a:rPr lang="hu-HU" sz="2500" b="1" dirty="0">
                <a:latin typeface="+mj-lt"/>
              </a:rPr>
              <a:t>lakosság lélekszámához igazodjon </a:t>
            </a:r>
            <a:r>
              <a:rPr lang="hu-HU" sz="2500" dirty="0">
                <a:latin typeface="+mj-lt"/>
              </a:rPr>
              <a:t>a képviselői helyek száma, </a:t>
            </a:r>
            <a:endParaRPr lang="hu-HU" sz="25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+mj-lt"/>
              </a:rPr>
              <a:t>ugyanakkor </a:t>
            </a:r>
            <a:r>
              <a:rPr lang="hu-HU" sz="2500" dirty="0">
                <a:latin typeface="+mj-lt"/>
              </a:rPr>
              <a:t>a </a:t>
            </a:r>
            <a:r>
              <a:rPr lang="hu-HU" sz="2500" b="1" dirty="0">
                <a:latin typeface="+mj-lt"/>
              </a:rPr>
              <a:t>kisebb tagállamok „</a:t>
            </a:r>
            <a:r>
              <a:rPr lang="hu-HU" sz="2500" b="1" dirty="0" smtClean="0">
                <a:latin typeface="+mj-lt"/>
              </a:rPr>
              <a:t>felülreprezentáltak”.</a:t>
            </a:r>
            <a:endParaRPr lang="hu-HU" sz="2500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796136" y="5069314"/>
            <a:ext cx="1972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/>
              <a:t>https://</a:t>
            </a:r>
            <a:r>
              <a:rPr lang="hu-HU" sz="1100" dirty="0" smtClean="0"/>
              <a:t>fnf-europe.org</a:t>
            </a:r>
            <a:endParaRPr lang="hu-HU" sz="11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1080120"/>
          </a:xfrm>
        </p:spPr>
        <p:txBody>
          <a:bodyPr/>
          <a:lstStyle/>
          <a:p>
            <a:r>
              <a:rPr lang="hu-HU" dirty="0"/>
              <a:t>Európai Parlament </a:t>
            </a:r>
            <a:r>
              <a:rPr lang="hu-HU" dirty="0" smtClean="0"/>
              <a:t>összetétele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628800"/>
            <a:ext cx="8784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100" dirty="0" smtClean="0">
                <a:latin typeface="+mj-lt"/>
              </a:rPr>
              <a:t>Az uniós </a:t>
            </a:r>
            <a:r>
              <a:rPr lang="hu-HU" sz="2100" dirty="0">
                <a:latin typeface="+mj-lt"/>
              </a:rPr>
              <a:t>tagállamok </a:t>
            </a:r>
            <a:r>
              <a:rPr lang="hu-HU" sz="2100" dirty="0" smtClean="0">
                <a:latin typeface="+mj-lt"/>
              </a:rPr>
              <a:t>a</a:t>
            </a:r>
            <a:r>
              <a:rPr lang="hu-HU" sz="2100" dirty="0">
                <a:latin typeface="+mj-lt"/>
              </a:rPr>
              <a:t> </a:t>
            </a:r>
            <a:r>
              <a:rPr lang="hu-HU" sz="2100" b="1" dirty="0">
                <a:latin typeface="+mj-lt"/>
              </a:rPr>
              <a:t>népességük arányában</a:t>
            </a:r>
            <a:r>
              <a:rPr lang="hu-HU" sz="2100" dirty="0">
                <a:latin typeface="+mj-lt"/>
              </a:rPr>
              <a:t> részesülnek az európai parlamenti mandátumokból, de a </a:t>
            </a:r>
            <a:r>
              <a:rPr lang="hu-HU" sz="2100" b="1" dirty="0">
                <a:latin typeface="+mj-lt"/>
              </a:rPr>
              <a:t>csökkenő (degresszív) arányosság elve szerint</a:t>
            </a:r>
            <a:r>
              <a:rPr lang="hu-HU" sz="2100" dirty="0">
                <a:latin typeface="+mj-lt"/>
              </a:rPr>
              <a:t>: </a:t>
            </a:r>
            <a:r>
              <a:rPr lang="hu-HU" sz="2100" b="1" dirty="0">
                <a:latin typeface="+mj-lt"/>
              </a:rPr>
              <a:t>egyik országnak sem lehet 6-nál kevesebb, illetve 96-nál több képviselője</a:t>
            </a:r>
            <a:r>
              <a:rPr lang="hu-HU" sz="2100" dirty="0">
                <a:latin typeface="+mj-lt"/>
              </a:rPr>
              <a:t>, a képviselők összlétszáma pedig nem haladhatja meg a </a:t>
            </a:r>
            <a:r>
              <a:rPr lang="hu-HU" sz="2100" b="1" dirty="0">
                <a:latin typeface="+mj-lt"/>
              </a:rPr>
              <a:t>705</a:t>
            </a:r>
            <a:r>
              <a:rPr lang="hu-HU" sz="2100" dirty="0">
                <a:latin typeface="+mj-lt"/>
              </a:rPr>
              <a:t> (704 fő és az elnök). </a:t>
            </a:r>
            <a:endParaRPr lang="hu-HU" sz="2100" dirty="0" smtClean="0">
              <a:latin typeface="+mj-lt"/>
            </a:endParaRPr>
          </a:p>
          <a:p>
            <a:pPr algn="just"/>
            <a:endParaRPr lang="hu-HU" sz="2100" dirty="0">
              <a:latin typeface="+mj-lt"/>
            </a:endParaRPr>
          </a:p>
          <a:p>
            <a:pPr algn="just"/>
            <a:r>
              <a:rPr lang="hu-HU" sz="2100" dirty="0" smtClean="0">
                <a:latin typeface="+mj-lt"/>
              </a:rPr>
              <a:t>A </a:t>
            </a:r>
            <a:r>
              <a:rPr lang="hu-HU" sz="2100" dirty="0">
                <a:latin typeface="+mj-lt"/>
              </a:rPr>
              <a:t>képviselők </a:t>
            </a:r>
            <a:r>
              <a:rPr lang="hu-HU" sz="2100" b="1" dirty="0">
                <a:latin typeface="+mj-lt"/>
              </a:rPr>
              <a:t>politikai hovatartozásuk</a:t>
            </a:r>
            <a:r>
              <a:rPr lang="hu-HU" sz="2100" dirty="0">
                <a:latin typeface="+mj-lt"/>
              </a:rPr>
              <a:t>, </a:t>
            </a:r>
            <a:r>
              <a:rPr lang="hu-HU" sz="2100" b="1" dirty="0">
                <a:latin typeface="+mj-lt"/>
              </a:rPr>
              <a:t>nem pedig állampolgárság </a:t>
            </a:r>
            <a:r>
              <a:rPr lang="hu-HU" sz="2100" dirty="0">
                <a:latin typeface="+mj-lt"/>
              </a:rPr>
              <a:t>szerint alkotnak csoportokat (frakciókat</a:t>
            </a:r>
            <a:r>
              <a:rPr lang="hu-HU" sz="2100" dirty="0" smtClean="0">
                <a:latin typeface="+mj-lt"/>
              </a:rPr>
              <a:t>).</a:t>
            </a:r>
          </a:p>
          <a:p>
            <a:pPr algn="just"/>
            <a:endParaRPr lang="hu-HU" sz="2100" dirty="0">
              <a:latin typeface="+mj-lt"/>
            </a:endParaRPr>
          </a:p>
          <a:p>
            <a:pPr algn="just"/>
            <a:r>
              <a:rPr lang="hu-HU" sz="2100" b="1" dirty="0">
                <a:latin typeface="+mj-lt"/>
              </a:rPr>
              <a:t>Az Európai Parlament létszáma 751-ről 705-re </a:t>
            </a:r>
            <a:r>
              <a:rPr lang="hu-HU" sz="2100" b="1" dirty="0" smtClean="0">
                <a:latin typeface="+mj-lt"/>
              </a:rPr>
              <a:t>csökkent </a:t>
            </a:r>
            <a:r>
              <a:rPr lang="hu-HU" sz="2100" b="1" dirty="0">
                <a:latin typeface="+mj-lt"/>
              </a:rPr>
              <a:t>azt követően, hogy az Egyesült Királyság </a:t>
            </a:r>
            <a:r>
              <a:rPr lang="hu-HU" sz="2100" b="1" dirty="0" smtClean="0">
                <a:latin typeface="+mj-lt"/>
              </a:rPr>
              <a:t>kivált </a:t>
            </a:r>
            <a:r>
              <a:rPr lang="hu-HU" sz="2100" b="1" dirty="0">
                <a:latin typeface="+mj-lt"/>
              </a:rPr>
              <a:t>az Unióból. </a:t>
            </a:r>
            <a:r>
              <a:rPr lang="hu-HU" sz="2100" dirty="0">
                <a:latin typeface="+mj-lt"/>
              </a:rPr>
              <a:t>A fennmaradó helyek </a:t>
            </a:r>
            <a:r>
              <a:rPr lang="hu-HU" sz="2100" b="1" dirty="0">
                <a:latin typeface="+mj-lt"/>
              </a:rPr>
              <a:t>egy része a jövőben </a:t>
            </a:r>
            <a:r>
              <a:rPr lang="hu-HU" sz="2100" b="1" dirty="0" smtClean="0">
                <a:latin typeface="+mj-lt"/>
              </a:rPr>
              <a:t>csatlakozóké, </a:t>
            </a:r>
            <a:r>
              <a:rPr lang="hu-HU" sz="2100" dirty="0">
                <a:latin typeface="+mj-lt"/>
              </a:rPr>
              <a:t>a</a:t>
            </a:r>
            <a:r>
              <a:rPr lang="hu-HU" sz="2100" dirty="0" smtClean="0">
                <a:latin typeface="+mj-lt"/>
              </a:rPr>
              <a:t> </a:t>
            </a:r>
            <a:r>
              <a:rPr lang="hu-HU" sz="2100" dirty="0">
                <a:latin typeface="+mj-lt"/>
              </a:rPr>
              <a:t>fennmaradó </a:t>
            </a:r>
            <a:r>
              <a:rPr lang="hu-HU" sz="2100" b="1" dirty="0">
                <a:latin typeface="+mj-lt"/>
              </a:rPr>
              <a:t>27 </a:t>
            </a:r>
            <a:r>
              <a:rPr lang="hu-HU" sz="2100" dirty="0">
                <a:latin typeface="+mj-lt"/>
              </a:rPr>
              <a:t>volt brit képviselői helyet </a:t>
            </a:r>
            <a:r>
              <a:rPr lang="hu-HU" sz="2100" b="1" dirty="0">
                <a:latin typeface="+mj-lt"/>
              </a:rPr>
              <a:t>az aránytalanul kevés képviselővel rendelkező 14 tagállam között </a:t>
            </a:r>
            <a:r>
              <a:rPr lang="hu-HU" sz="2100" b="1" dirty="0" smtClean="0">
                <a:latin typeface="+mj-lt"/>
              </a:rPr>
              <a:t>osztották </a:t>
            </a:r>
            <a:r>
              <a:rPr lang="hu-HU" sz="2100" b="1" dirty="0">
                <a:latin typeface="+mj-lt"/>
              </a:rPr>
              <a:t>szét</a:t>
            </a:r>
            <a:r>
              <a:rPr lang="hu-HU" sz="2100" dirty="0" smtClean="0">
                <a:latin typeface="+mj-lt"/>
              </a:rPr>
              <a:t>.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59728"/>
              </p:ext>
            </p:extLst>
          </p:nvPr>
        </p:nvGraphicFramePr>
        <p:xfrm>
          <a:off x="179512" y="140965"/>
          <a:ext cx="8784976" cy="6384383"/>
        </p:xfrm>
        <a:graphic>
          <a:graphicData uri="http://schemas.openxmlformats.org/drawingml/2006/table">
            <a:tbl>
              <a:tblPr firstRow="1" bandRow="1"/>
              <a:tblGrid>
                <a:gridCol w="2196244"/>
                <a:gridCol w="2196244"/>
                <a:gridCol w="2196244"/>
                <a:gridCol w="2196244"/>
              </a:tblGrid>
              <a:tr h="51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 előtt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 után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Különbség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Németország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Franciaország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Egyesült Királyság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Olaszország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Spanyolország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Lengyelország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Románia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Hollandia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Belgium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Csehország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Görögország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Magyarország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Portugália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86649"/>
              </p:ext>
            </p:extLst>
          </p:nvPr>
        </p:nvGraphicFramePr>
        <p:xfrm>
          <a:off x="179512" y="198612"/>
          <a:ext cx="8712968" cy="6579177"/>
        </p:xfrm>
        <a:graphic>
          <a:graphicData uri="http://schemas.openxmlformats.org/drawingml/2006/table">
            <a:tbl>
              <a:tblPr firstRow="1" bandRow="1"/>
              <a:tblGrid>
                <a:gridCol w="2178242"/>
                <a:gridCol w="2178242"/>
                <a:gridCol w="2178242"/>
                <a:gridCol w="2178242"/>
              </a:tblGrid>
              <a:tr h="436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 előtt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 után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Különbség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Svédország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Ausztria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Bulgária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Finnország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Dánia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Szlovákia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Horvátország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Írország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Litvánia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Lettország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Szlovénia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Ciprus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Észtország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Luxemburg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Málta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6714</TotalTime>
  <Words>2272</Words>
  <Application>Microsoft Office PowerPoint</Application>
  <PresentationFormat>Diavetítés a képernyőre (4:3 oldalarány)</PresentationFormat>
  <Paragraphs>443</Paragraphs>
  <Slides>57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58" baseType="lpstr">
      <vt:lpstr>Office-téma</vt:lpstr>
      <vt:lpstr>Az Európai Unió Intézményrendszere</vt:lpstr>
      <vt:lpstr>Az Európai Unió intézményrendszere</vt:lpstr>
      <vt:lpstr>PowerPoint bemutató</vt:lpstr>
      <vt:lpstr>Európai Parlament</vt:lpstr>
      <vt:lpstr>Európai Parlament</vt:lpstr>
      <vt:lpstr>Európai Parlamenti képviselők</vt:lpstr>
      <vt:lpstr>Európai Parlament összetétele</vt:lpstr>
      <vt:lpstr>PowerPoint bemutató</vt:lpstr>
      <vt:lpstr>PowerPoint bemutató</vt:lpstr>
      <vt:lpstr>PowerPoint bemutató</vt:lpstr>
      <vt:lpstr>EP-képviselők aránya nemek szerint </vt:lpstr>
      <vt:lpstr>Mi a Európai Parlament feladatai és hatáskörei? </vt:lpstr>
      <vt:lpstr>Mi a Európai Parlament feladatai és hatáskörei?</vt:lpstr>
      <vt:lpstr>Részvétel a jogalkotási folyamatban</vt:lpstr>
      <vt:lpstr>A végrehajtó hatalom feletti ellenőrzés</vt:lpstr>
      <vt:lpstr>A végrehajtó hatalom feletti ellenőrzés</vt:lpstr>
      <vt:lpstr>A Bíróság előtti eljárások</vt:lpstr>
      <vt:lpstr>A Parlament és az EUs polgárság</vt:lpstr>
      <vt:lpstr>Európai Tanács</vt:lpstr>
      <vt:lpstr>Európai Tanács</vt:lpstr>
      <vt:lpstr>Európai Tanács összetétele</vt:lpstr>
      <vt:lpstr>Európai Tanács feladata</vt:lpstr>
      <vt:lpstr>Európai Tanács feladata</vt:lpstr>
      <vt:lpstr>Európai Unió Tanácsa</vt:lpstr>
      <vt:lpstr>Európai Unió Tanácsa</vt:lpstr>
      <vt:lpstr>Az Európai Unió Tanácsa nem tévesztendő össze: </vt:lpstr>
      <vt:lpstr>Európai Unió Tanácsának feladata</vt:lpstr>
      <vt:lpstr>Európai Unió Tanácsának feladata</vt:lpstr>
      <vt:lpstr>Európai Unió Tanácsának feladata</vt:lpstr>
      <vt:lpstr>Hogyan végzi munkáját a Tanács?</vt:lpstr>
      <vt:lpstr>Hogyan végzi munkáját a Tanács?</vt:lpstr>
      <vt:lpstr>PowerPoint bemutató</vt:lpstr>
      <vt:lpstr>PowerPoint bemutató</vt:lpstr>
      <vt:lpstr>PowerPoint bemutató</vt:lpstr>
      <vt:lpstr>PowerPoint bemutató</vt:lpstr>
      <vt:lpstr>PowerPoint bemutató</vt:lpstr>
      <vt:lpstr>Európai Bizottság összetétele</vt:lpstr>
      <vt:lpstr>Európai Bizottság hatásköre</vt:lpstr>
      <vt:lpstr>Európai Bizottság hatásköre</vt:lpstr>
      <vt:lpstr>Európai Bizottság hatásköre</vt:lpstr>
      <vt:lpstr>A Bizottságra ruházott főbb hatáskörök </vt:lpstr>
      <vt:lpstr>A Bizottságra ruházott főbb hatáskörök </vt:lpstr>
      <vt:lpstr>Európai Központi Bank </vt:lpstr>
      <vt:lpstr>Európai Központi Bank</vt:lpstr>
      <vt:lpstr>Európai Központi Bank összetétele</vt:lpstr>
      <vt:lpstr>Európai Központi Bank összetétele</vt:lpstr>
      <vt:lpstr>Európai Központi Bank összetétele</vt:lpstr>
      <vt:lpstr>Európai Központi Bank feladata</vt:lpstr>
      <vt:lpstr>Európai Központi Bank feladata</vt:lpstr>
      <vt:lpstr>Európai Számvevőszék </vt:lpstr>
      <vt:lpstr>Európai Számvevőszék</vt:lpstr>
      <vt:lpstr>Európai Számvevőszék</vt:lpstr>
      <vt:lpstr>Európai Számvevőszék összetétele</vt:lpstr>
      <vt:lpstr>Európai Számvevőszék összetétele</vt:lpstr>
      <vt:lpstr>Európai Számvevőszék feladata</vt:lpstr>
      <vt:lpstr>Európai Számvevőszék feladata</vt:lpstr>
      <vt:lpstr>Európai Számvevőszék feladata</vt:lpstr>
    </vt:vector>
  </TitlesOfParts>
  <Company>dmjvph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Köztársaság alkotmányos berendezkedése és közigazgatási rendszere</dc:title>
  <dc:creator>Dr. Tábikné Dr. Bárdos Ildikó</dc:creator>
  <cp:lastModifiedBy>Bartis Tímea</cp:lastModifiedBy>
  <cp:revision>265</cp:revision>
  <dcterms:created xsi:type="dcterms:W3CDTF">2010-04-21T07:27:43Z</dcterms:created>
  <dcterms:modified xsi:type="dcterms:W3CDTF">2020-03-26T11:39:02Z</dcterms:modified>
</cp:coreProperties>
</file>